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4"/>
  </p:notesMasterIdLst>
  <p:sldIdLst>
    <p:sldId id="256" r:id="rId2"/>
    <p:sldId id="257" r:id="rId3"/>
    <p:sldId id="323" r:id="rId4"/>
    <p:sldId id="324" r:id="rId5"/>
    <p:sldId id="325" r:id="rId6"/>
    <p:sldId id="326" r:id="rId7"/>
    <p:sldId id="327" r:id="rId8"/>
    <p:sldId id="328" r:id="rId9"/>
    <p:sldId id="329" r:id="rId10"/>
    <p:sldId id="330" r:id="rId11"/>
    <p:sldId id="331" r:id="rId12"/>
    <p:sldId id="332" r:id="rId13"/>
    <p:sldId id="333" r:id="rId14"/>
    <p:sldId id="336" r:id="rId15"/>
    <p:sldId id="337" r:id="rId16"/>
    <p:sldId id="338" r:id="rId17"/>
    <p:sldId id="339" r:id="rId18"/>
    <p:sldId id="340" r:id="rId19"/>
    <p:sldId id="341" r:id="rId20"/>
    <p:sldId id="334" r:id="rId21"/>
    <p:sldId id="343" r:id="rId22"/>
    <p:sldId id="344" r:id="rId23"/>
    <p:sldId id="345" r:id="rId24"/>
    <p:sldId id="346" r:id="rId25"/>
    <p:sldId id="347" r:id="rId26"/>
    <p:sldId id="348" r:id="rId27"/>
    <p:sldId id="349" r:id="rId28"/>
    <p:sldId id="350" r:id="rId29"/>
    <p:sldId id="351" r:id="rId30"/>
    <p:sldId id="342" r:id="rId31"/>
    <p:sldId id="335" r:id="rId32"/>
    <p:sldId id="322"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Lato" panose="020F0502020204030203" pitchFamily="34" charset="0"/>
      <p:regular r:id="rId39"/>
      <p:bold r:id="rId40"/>
      <p:italic r:id="rId41"/>
      <p:boldItalic r:id="rId42"/>
    </p:embeddedFont>
    <p:embeddedFont>
      <p:font typeface="Raleway" pitchFamily="2" charset="0"/>
      <p:regular r:id="rId43"/>
      <p:bold r:id="rId44"/>
      <p:italic r:id="rId45"/>
      <p:boldItalic r:id="rId46"/>
    </p:embeddedFont>
    <p:embeddedFont>
      <p:font typeface="Script MT Bold" panose="03040602040607080904" pitchFamily="66" charset="0"/>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8665B7-6574-423E-A4B5-A6C020D860FF}">
  <a:tblStyle styleId="{C98665B7-6574-423E-A4B5-A6C020D860F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A8698C-63BC-4B6A-AE92-7E62379B444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47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733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255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7152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7437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359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526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4429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213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24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586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3692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23928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72593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055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0905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8210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65063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65408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04479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075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43935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860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783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02754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542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4914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8347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2489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4503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7102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45225" y="2762725"/>
            <a:ext cx="67365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400"/>
              <a:buNone/>
              <a:defRPr sz="4400">
                <a:solidFill>
                  <a:schemeClr val="dk2"/>
                </a:solidFill>
                <a:latin typeface="Calibri" panose="020F0502020204030204" pitchFamily="34" charset="0"/>
                <a:cs typeface="Calibri" panose="020F0502020204030204" pitchFamily="34" charset="0"/>
              </a:defRPr>
            </a:lvl1pPr>
            <a:lvl2pPr lvl="1">
              <a:spcBef>
                <a:spcPts val="0"/>
              </a:spcBef>
              <a:spcAft>
                <a:spcPts val="0"/>
              </a:spcAft>
              <a:buClr>
                <a:schemeClr val="dk2"/>
              </a:buClr>
              <a:buSzPts val="4400"/>
              <a:buNone/>
              <a:defRPr sz="4400">
                <a:solidFill>
                  <a:schemeClr val="dk2"/>
                </a:solidFill>
              </a:defRPr>
            </a:lvl2pPr>
            <a:lvl3pPr lvl="2">
              <a:spcBef>
                <a:spcPts val="0"/>
              </a:spcBef>
              <a:spcAft>
                <a:spcPts val="0"/>
              </a:spcAft>
              <a:buClr>
                <a:schemeClr val="dk2"/>
              </a:buClr>
              <a:buSzPts val="4400"/>
              <a:buNone/>
              <a:defRPr sz="4400">
                <a:solidFill>
                  <a:schemeClr val="dk2"/>
                </a:solidFill>
              </a:defRPr>
            </a:lvl3pPr>
            <a:lvl4pPr lvl="3">
              <a:spcBef>
                <a:spcPts val="0"/>
              </a:spcBef>
              <a:spcAft>
                <a:spcPts val="0"/>
              </a:spcAft>
              <a:buClr>
                <a:schemeClr val="dk2"/>
              </a:buClr>
              <a:buSzPts val="4400"/>
              <a:buNone/>
              <a:defRPr sz="4400">
                <a:solidFill>
                  <a:schemeClr val="dk2"/>
                </a:solidFill>
              </a:defRPr>
            </a:lvl4pPr>
            <a:lvl5pPr lvl="4">
              <a:spcBef>
                <a:spcPts val="0"/>
              </a:spcBef>
              <a:spcAft>
                <a:spcPts val="0"/>
              </a:spcAft>
              <a:buClr>
                <a:schemeClr val="dk2"/>
              </a:buClr>
              <a:buSzPts val="4400"/>
              <a:buNone/>
              <a:defRPr sz="4400">
                <a:solidFill>
                  <a:schemeClr val="dk2"/>
                </a:solidFill>
              </a:defRPr>
            </a:lvl5pPr>
            <a:lvl6pPr lvl="5">
              <a:spcBef>
                <a:spcPts val="0"/>
              </a:spcBef>
              <a:spcAft>
                <a:spcPts val="0"/>
              </a:spcAft>
              <a:buClr>
                <a:schemeClr val="dk2"/>
              </a:buClr>
              <a:buSzPts val="4400"/>
              <a:buNone/>
              <a:defRPr sz="4400">
                <a:solidFill>
                  <a:schemeClr val="dk2"/>
                </a:solidFill>
              </a:defRPr>
            </a:lvl6pPr>
            <a:lvl7pPr lvl="6">
              <a:spcBef>
                <a:spcPts val="0"/>
              </a:spcBef>
              <a:spcAft>
                <a:spcPts val="0"/>
              </a:spcAft>
              <a:buClr>
                <a:schemeClr val="dk2"/>
              </a:buClr>
              <a:buSzPts val="4400"/>
              <a:buNone/>
              <a:defRPr sz="4400">
                <a:solidFill>
                  <a:schemeClr val="dk2"/>
                </a:solidFill>
              </a:defRPr>
            </a:lvl7pPr>
            <a:lvl8pPr lvl="7">
              <a:spcBef>
                <a:spcPts val="0"/>
              </a:spcBef>
              <a:spcAft>
                <a:spcPts val="0"/>
              </a:spcAft>
              <a:buClr>
                <a:schemeClr val="dk2"/>
              </a:buClr>
              <a:buSzPts val="4400"/>
              <a:buNone/>
              <a:defRPr sz="4400">
                <a:solidFill>
                  <a:schemeClr val="dk2"/>
                </a:solidFill>
              </a:defRPr>
            </a:lvl8pPr>
            <a:lvl9pPr lvl="8">
              <a:spcBef>
                <a:spcPts val="0"/>
              </a:spcBef>
              <a:spcAft>
                <a:spcPts val="0"/>
              </a:spcAft>
              <a:buClr>
                <a:schemeClr val="dk2"/>
              </a:buClr>
              <a:buSzPts val="4400"/>
              <a:buNone/>
              <a:defRPr sz="4400">
                <a:solidFill>
                  <a:schemeClr val="dk2"/>
                </a:solidFill>
              </a:defRPr>
            </a:lvl9pPr>
          </a:lstStyle>
          <a:p>
            <a:endParaRPr dirty="0"/>
          </a:p>
        </p:txBody>
      </p:sp>
      <p:sp>
        <p:nvSpPr>
          <p:cNvPr id="11" name="Google Shape;11;p2"/>
          <p:cNvSpPr/>
          <p:nvPr/>
        </p:nvSpPr>
        <p:spPr>
          <a:xfrm>
            <a:off x="5938246" y="2533163"/>
            <a:ext cx="7218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9861" y="2533163"/>
            <a:ext cx="7218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 y="2533163"/>
            <a:ext cx="7218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1425" y="2533163"/>
            <a:ext cx="52167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
        <p:cNvGrpSpPr/>
        <p:nvPr/>
      </p:nvGrpSpPr>
      <p:grpSpPr>
        <a:xfrm>
          <a:off x="0" y="0"/>
          <a:ext cx="0" cy="0"/>
          <a:chOff x="0" y="0"/>
          <a:chExt cx="0" cy="0"/>
        </a:xfrm>
      </p:grpSpPr>
      <p:sp>
        <p:nvSpPr>
          <p:cNvPr id="40" name="Google Shape;40;p6"/>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atin typeface="Calibri" panose="020F0502020204030204" pitchFamily="34" charset="0"/>
                <a:cs typeface="Calibri" panose="020F0502020204030204" pitchFamily="34" charset="0"/>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dirty="0"/>
          </a:p>
        </p:txBody>
      </p:sp>
      <p:sp>
        <p:nvSpPr>
          <p:cNvPr id="45" name="Google Shape;45;p6"/>
          <p:cNvSpPr txBox="1">
            <a:spLocks noGrp="1"/>
          </p:cNvSpPr>
          <p:nvPr>
            <p:ph type="body" idx="1"/>
          </p:nvPr>
        </p:nvSpPr>
        <p:spPr>
          <a:xfrm>
            <a:off x="893625" y="1200150"/>
            <a:ext cx="31368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6" name="Google Shape;46;p6"/>
          <p:cNvSpPr txBox="1">
            <a:spLocks noGrp="1"/>
          </p:cNvSpPr>
          <p:nvPr>
            <p:ph type="body" idx="2"/>
          </p:nvPr>
        </p:nvSpPr>
        <p:spPr>
          <a:xfrm>
            <a:off x="4219456" y="1200150"/>
            <a:ext cx="31368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
        <p:nvSpPr>
          <p:cNvPr id="73" name="Google Shape;73;p10"/>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93700" y="358388"/>
            <a:ext cx="64626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1pPr>
            <a:lvl2pPr lvl="1">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2pPr>
            <a:lvl3pPr lvl="2">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3pPr>
            <a:lvl4pPr lvl="3">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4pPr>
            <a:lvl5pPr lvl="4">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5pPr>
            <a:lvl6pPr lvl="5">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6pPr>
            <a:lvl7pPr lvl="6">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7pPr>
            <a:lvl8pPr lvl="7">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8pPr>
            <a:lvl9pPr lvl="8">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9pPr>
          </a:lstStyle>
          <a:p>
            <a:endParaRPr dirty="0"/>
          </a:p>
        </p:txBody>
      </p:sp>
      <p:sp>
        <p:nvSpPr>
          <p:cNvPr id="7" name="Google Shape;7;p1"/>
          <p:cNvSpPr txBox="1">
            <a:spLocks noGrp="1"/>
          </p:cNvSpPr>
          <p:nvPr>
            <p:ph type="body" idx="1"/>
          </p:nvPr>
        </p:nvSpPr>
        <p:spPr>
          <a:xfrm>
            <a:off x="893700" y="1373588"/>
            <a:ext cx="6462600" cy="3552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6"/>
              </a:buClr>
              <a:buSzPts val="2400"/>
              <a:buFont typeface="Lato"/>
              <a:buChar char="▷"/>
              <a:defRPr sz="2400">
                <a:solidFill>
                  <a:schemeClr val="dk1"/>
                </a:solidFill>
                <a:latin typeface="Lato"/>
                <a:ea typeface="Lato"/>
                <a:cs typeface="Lato"/>
                <a:sym typeface="Lato"/>
              </a:defRPr>
            </a:lvl1pPr>
            <a:lvl2pPr marL="914400" lvl="1"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2pPr>
            <a:lvl3pPr marL="1371600" lvl="2"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3pPr>
            <a:lvl4pPr marL="1828800" lvl="3"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4pPr>
            <a:lvl5pPr marL="2286000" lvl="4"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5pPr>
            <a:lvl6pPr marL="2743200" lvl="5"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6pPr>
            <a:lvl7pPr marL="3200400" lvl="6"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7pPr>
            <a:lvl8pPr marL="3657600" lvl="7"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8pPr>
            <a:lvl9pPr marL="4114800" lvl="8"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80575" y="4696933"/>
            <a:ext cx="548700" cy="3135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6"/>
                </a:solidFill>
                <a:latin typeface="Lato"/>
                <a:ea typeface="Lato"/>
                <a:cs typeface="Lato"/>
                <a:sym typeface="Lato"/>
              </a:defRPr>
            </a:lvl1pPr>
            <a:lvl2pPr lvl="1" algn="r">
              <a:buNone/>
              <a:defRPr sz="1300">
                <a:solidFill>
                  <a:schemeClr val="accent6"/>
                </a:solidFill>
                <a:latin typeface="Lato"/>
                <a:ea typeface="Lato"/>
                <a:cs typeface="Lato"/>
                <a:sym typeface="Lato"/>
              </a:defRPr>
            </a:lvl2pPr>
            <a:lvl3pPr lvl="2" algn="r">
              <a:buNone/>
              <a:defRPr sz="1300">
                <a:solidFill>
                  <a:schemeClr val="accent6"/>
                </a:solidFill>
                <a:latin typeface="Lato"/>
                <a:ea typeface="Lato"/>
                <a:cs typeface="Lato"/>
                <a:sym typeface="Lato"/>
              </a:defRPr>
            </a:lvl3pPr>
            <a:lvl4pPr lvl="3" algn="r">
              <a:buNone/>
              <a:defRPr sz="1300">
                <a:solidFill>
                  <a:schemeClr val="accent6"/>
                </a:solidFill>
                <a:latin typeface="Lato"/>
                <a:ea typeface="Lato"/>
                <a:cs typeface="Lato"/>
                <a:sym typeface="Lato"/>
              </a:defRPr>
            </a:lvl4pPr>
            <a:lvl5pPr lvl="4" algn="r">
              <a:buNone/>
              <a:defRPr sz="1300">
                <a:solidFill>
                  <a:schemeClr val="accent6"/>
                </a:solidFill>
                <a:latin typeface="Lato"/>
                <a:ea typeface="Lato"/>
                <a:cs typeface="Lato"/>
                <a:sym typeface="Lato"/>
              </a:defRPr>
            </a:lvl5pPr>
            <a:lvl6pPr lvl="5" algn="r">
              <a:buNone/>
              <a:defRPr sz="1300">
                <a:solidFill>
                  <a:schemeClr val="accent6"/>
                </a:solidFill>
                <a:latin typeface="Lato"/>
                <a:ea typeface="Lato"/>
                <a:cs typeface="Lato"/>
                <a:sym typeface="Lato"/>
              </a:defRPr>
            </a:lvl6pPr>
            <a:lvl7pPr lvl="6" algn="r">
              <a:buNone/>
              <a:defRPr sz="1300">
                <a:solidFill>
                  <a:schemeClr val="accent6"/>
                </a:solidFill>
                <a:latin typeface="Lato"/>
                <a:ea typeface="Lato"/>
                <a:cs typeface="Lato"/>
                <a:sym typeface="Lato"/>
              </a:defRPr>
            </a:lvl7pPr>
            <a:lvl8pPr lvl="7" algn="r">
              <a:buNone/>
              <a:defRPr sz="1300">
                <a:solidFill>
                  <a:schemeClr val="accent6"/>
                </a:solidFill>
                <a:latin typeface="Lato"/>
                <a:ea typeface="Lato"/>
                <a:cs typeface="Lato"/>
                <a:sym typeface="Lato"/>
              </a:defRPr>
            </a:lvl8pPr>
            <a:lvl9pPr lvl="8" algn="r">
              <a:buNone/>
              <a:defRPr sz="1300">
                <a:solidFill>
                  <a:schemeClr val="accent6"/>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302324" y="510540"/>
            <a:ext cx="7904415" cy="1927860"/>
          </a:xfrm>
          <a:prstGeom prst="rect">
            <a:avLst/>
          </a:prstGeom>
        </p:spPr>
        <p:txBody>
          <a:bodyPr spcFirstLastPara="1" wrap="square" lIns="91425" tIns="91425" rIns="91425" bIns="91425" anchor="t" anchorCtr="0">
            <a:noAutofit/>
          </a:bodyPr>
          <a:lstStyle/>
          <a:p>
            <a:br>
              <a:rPr lang="en-IN" sz="1800" b="0" i="0" u="none" strike="noStrike" baseline="0" dirty="0">
                <a:solidFill>
                  <a:srgbClr val="000000"/>
                </a:solidFill>
                <a:latin typeface="Calibri" panose="020F0502020204030204" pitchFamily="34" charset="0"/>
              </a:rPr>
            </a:br>
            <a:r>
              <a:rPr lang="en-IN" sz="2400" b="1" dirty="0">
                <a:solidFill>
                  <a:srgbClr val="000000"/>
                </a:solidFill>
                <a:effectLst/>
                <a:latin typeface="Times New Roman" panose="02020603050405020304" pitchFamily="18" charset="0"/>
                <a:ea typeface="Calibri" panose="020F0502020204030204" pitchFamily="34" charset="0"/>
              </a:rPr>
              <a:t>PREDICTING HABITABLE EXOPLANETS IN </a:t>
            </a:r>
            <a:br>
              <a:rPr lang="en-IN" sz="2400" b="1" dirty="0">
                <a:solidFill>
                  <a:srgbClr val="000000"/>
                </a:solidFill>
                <a:effectLst/>
                <a:latin typeface="Times New Roman" panose="02020603050405020304" pitchFamily="18" charset="0"/>
                <a:ea typeface="Calibri" panose="020F0502020204030204" pitchFamily="34" charset="0"/>
              </a:rPr>
            </a:br>
            <a:r>
              <a:rPr lang="en-IN" sz="2400" b="1" dirty="0">
                <a:solidFill>
                  <a:srgbClr val="000000"/>
                </a:solidFill>
                <a:effectLst/>
                <a:latin typeface="Times New Roman" panose="02020603050405020304" pitchFamily="18" charset="0"/>
                <a:ea typeface="Calibri" panose="020F0502020204030204" pitchFamily="34" charset="0"/>
              </a:rPr>
              <a:t>DIFFERENT STAR-SYSTEM </a:t>
            </a:r>
            <a:br>
              <a:rPr lang="en-IN" sz="2400" b="1" dirty="0">
                <a:solidFill>
                  <a:srgbClr val="000000"/>
                </a:solidFill>
                <a:effectLst/>
                <a:latin typeface="Times New Roman" panose="02020603050405020304" pitchFamily="18" charset="0"/>
                <a:ea typeface="Calibri" panose="020F0502020204030204" pitchFamily="34" charset="0"/>
              </a:rPr>
            </a:br>
            <a:r>
              <a:rPr lang="en-IN" sz="2400" b="1" dirty="0">
                <a:solidFill>
                  <a:srgbClr val="000000"/>
                </a:solidFill>
                <a:effectLst/>
                <a:latin typeface="Times New Roman" panose="02020603050405020304" pitchFamily="18" charset="0"/>
                <a:ea typeface="Calibri" panose="020F0502020204030204" pitchFamily="34" charset="0"/>
              </a:rPr>
              <a:t>USING DEEP LEARNING</a:t>
            </a:r>
            <a:endParaRPr sz="2400" dirty="0">
              <a:solidFill>
                <a:schemeClr val="tx1">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Google Shape;88;p12">
            <a:extLst>
              <a:ext uri="{FF2B5EF4-FFF2-40B4-BE49-F238E27FC236}">
                <a16:creationId xmlns:a16="http://schemas.microsoft.com/office/drawing/2014/main" id="{D6A9A577-E1AF-4744-B0EF-EBE71855E46B}"/>
              </a:ext>
            </a:extLst>
          </p:cNvPr>
          <p:cNvSpPr txBox="1">
            <a:spLocks/>
          </p:cNvSpPr>
          <p:nvPr/>
        </p:nvSpPr>
        <p:spPr>
          <a:xfrm>
            <a:off x="6033771" y="2705101"/>
            <a:ext cx="1459229" cy="22707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Calibri" panose="020F0502020204030204" pitchFamily="34" charset="0"/>
                <a:ea typeface="Raleway"/>
                <a:cs typeface="Calibri" panose="020F0502020204030204" pitchFamily="34" charset="0"/>
                <a:sym typeface="Raleway"/>
              </a:defRPr>
            </a:lvl1pPr>
            <a:lvl2pPr marR="0" lvl="1"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4400"/>
              <a:buFont typeface="Raleway"/>
              <a:buNone/>
              <a:defRPr sz="4400" b="0" i="0" u="none" strike="noStrike" cap="none">
                <a:solidFill>
                  <a:schemeClr val="dk2"/>
                </a:solidFill>
                <a:latin typeface="Raleway"/>
                <a:ea typeface="Raleway"/>
                <a:cs typeface="Raleway"/>
                <a:sym typeface="Raleway"/>
              </a:defRPr>
            </a:lvl9pPr>
          </a:lstStyle>
          <a:p>
            <a:endParaRPr lang="en-US" sz="1800" dirty="0">
              <a:solidFill>
                <a:srgbClr val="000000"/>
              </a:solidFill>
              <a:latin typeface="Times New Roman" panose="02020603050405020304" pitchFamily="18" charset="0"/>
            </a:endParaRPr>
          </a:p>
          <a:p>
            <a:r>
              <a:rPr lang="en-US" sz="1800" dirty="0">
                <a:solidFill>
                  <a:srgbClr val="000000"/>
                </a:solidFill>
                <a:latin typeface="Times New Roman" panose="02020603050405020304" pitchFamily="18" charset="0"/>
              </a:rPr>
              <a:t>Yash Patel</a:t>
            </a:r>
          </a:p>
          <a:p>
            <a:r>
              <a:rPr lang="en-US" sz="1800" dirty="0">
                <a:solidFill>
                  <a:srgbClr val="000000"/>
                </a:solidFill>
                <a:latin typeface="Times New Roman" panose="02020603050405020304" pitchFamily="18" charset="0"/>
              </a:rPr>
              <a:t>MIT2021090</a:t>
            </a:r>
          </a:p>
          <a:p>
            <a:endParaRPr lang="en-US" sz="1800" dirty="0">
              <a:solidFill>
                <a:schemeClr val="tx1">
                  <a:lumMod val="50000"/>
                </a:schemeClr>
              </a:solidFill>
              <a:latin typeface="Times New Roman" panose="02020603050405020304" pitchFamily="18" charset="0"/>
            </a:endParaRPr>
          </a:p>
          <a:p>
            <a:endParaRPr lang="en-US" sz="2000" dirty="0">
              <a:solidFill>
                <a:schemeClr val="tx1">
                  <a:lumMod val="50000"/>
                </a:schemeClr>
              </a:solidFill>
              <a:latin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6. Chall</a:t>
            </a:r>
            <a:r>
              <a:rPr lang="en-US" sz="2400" b="1" dirty="0">
                <a:solidFill>
                  <a:schemeClr val="tx2">
                    <a:lumMod val="10000"/>
                  </a:schemeClr>
                </a:solidFill>
                <a:latin typeface="Times New Roman" panose="02020603050405020304" pitchFamily="18" charset="0"/>
                <a:cs typeface="Times New Roman" panose="02020603050405020304" pitchFamily="18" charset="0"/>
              </a:rPr>
              <a:t>e</a:t>
            </a:r>
            <a:r>
              <a:rPr lang="en" sz="2400" b="1" dirty="0">
                <a:solidFill>
                  <a:schemeClr val="tx2">
                    <a:lumMod val="10000"/>
                  </a:schemeClr>
                </a:solidFill>
                <a:latin typeface="Times New Roman" panose="02020603050405020304" pitchFamily="18" charset="0"/>
                <a:cs typeface="Times New Roman" panose="02020603050405020304" pitchFamily="18" charset="0"/>
              </a:rPr>
              <a:t>nges and research gaps:</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171450" marR="0" indent="-171450" algn="just">
              <a:lnSpc>
                <a:spcPct val="107000"/>
              </a:lnSpc>
              <a:spcBef>
                <a:spcPts val="0"/>
              </a:spcBef>
              <a:spcAft>
                <a:spcPts val="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rPr>
              <a:t>Limited work done using neural networks primarily due to insufficient data availability.</a:t>
            </a:r>
          </a:p>
          <a:p>
            <a:pPr marL="171450" marR="0" indent="-171450" algn="just">
              <a:lnSpc>
                <a:spcPct val="107000"/>
              </a:lnSpc>
              <a:spcBef>
                <a:spcPts val="0"/>
              </a:spcBef>
              <a:spcAft>
                <a:spcPts val="0"/>
              </a:spcAft>
              <a:buFont typeface="Arial" panose="020B0604020202020204" pitchFamily="34" charset="0"/>
              <a:buChar char="•"/>
            </a:pPr>
            <a:endParaRPr lang="en-IN" sz="1200" dirty="0">
              <a:effectLst/>
              <a:latin typeface="Times New Roman" panose="02020603050405020304" pitchFamily="18" charset="0"/>
              <a:ea typeface="Calibri" panose="020F0502020204030204" pitchFamily="34"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Only basic concepts are being applied for example till now only Saha-Bora (SBAF), leaky-RELU and A-RELU.</a:t>
            </a:r>
          </a:p>
          <a:p>
            <a:pPr marL="171450" marR="0" indent="-171450">
              <a:lnSpc>
                <a:spcPct val="107000"/>
              </a:lnSpc>
              <a:spcBef>
                <a:spcPts val="0"/>
              </a:spcBef>
              <a:spcAft>
                <a:spcPts val="800"/>
              </a:spcAft>
              <a:buFont typeface="Arial" panose="020B0604020202020204" pitchFamily="34" charset="0"/>
              <a:buChar char="•"/>
            </a:pPr>
            <a:r>
              <a:rPr lang="en-IN" sz="1200" dirty="0">
                <a:latin typeface="Times New Roman" panose="02020603050405020304" pitchFamily="18" charset="0"/>
                <a:ea typeface="Calibri" panose="020F0502020204030204" pitchFamily="34" charset="0"/>
                <a:cs typeface="Times New Roman" panose="02020603050405020304" pitchFamily="18" charset="0"/>
              </a:rPr>
              <a:t>A</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dvanced activation functions like SoftMax, Swish and Softplus present which are yet to be explored.</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The problem associated is that of vanishing gradient.</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4" name="Picture 3">
            <a:extLst>
              <a:ext uri="{FF2B5EF4-FFF2-40B4-BE49-F238E27FC236}">
                <a16:creationId xmlns:a16="http://schemas.microsoft.com/office/drawing/2014/main" id="{9FFBB19D-F174-4ACE-A424-B090E3E271CC}"/>
              </a:ext>
            </a:extLst>
          </p:cNvPr>
          <p:cNvPicPr>
            <a:picLocks noChangeAspect="1"/>
          </p:cNvPicPr>
          <p:nvPr/>
        </p:nvPicPr>
        <p:blipFill>
          <a:blip r:embed="rId3"/>
          <a:stretch>
            <a:fillRect/>
          </a:stretch>
        </p:blipFill>
        <p:spPr>
          <a:xfrm>
            <a:off x="5609099" y="2908300"/>
            <a:ext cx="3474576" cy="2154237"/>
          </a:xfrm>
          <a:prstGeom prst="rect">
            <a:avLst/>
          </a:prstGeom>
        </p:spPr>
      </p:pic>
    </p:spTree>
    <p:extLst>
      <p:ext uri="{BB962C8B-B14F-4D97-AF65-F5344CB8AC3E}">
        <p14:creationId xmlns:p14="http://schemas.microsoft.com/office/powerpoint/2010/main" val="94470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7. </a:t>
            </a:r>
            <a:r>
              <a:rPr lang="en-US" sz="2400" b="1" dirty="0">
                <a:solidFill>
                  <a:schemeClr val="tx2">
                    <a:lumMod val="10000"/>
                  </a:schemeClr>
                </a:solidFill>
                <a:latin typeface="Times New Roman" panose="02020603050405020304" pitchFamily="18" charset="0"/>
                <a:cs typeface="Times New Roman" panose="02020603050405020304" pitchFamily="18" charset="0"/>
              </a:rPr>
              <a:t>Problem formulation</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As our Kepler Mission itself collected a huge amount of exoplanet’s data and this volume of data will keep on increasing with future exploration missions </a:t>
            </a: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James Webb Space Telescope (already launched in December 2021) and PLATO (scheduled for launch in 2024). </a:t>
            </a: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In near future there will be explosion of data collected from these space missions and hence implementing statistical analysis on such huge datasets requires complex computational manpower. So, to tackle this problem, we came up with mixed approach of astronomy and deep learning.</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In this work we will explore the advance novel activation functions along with the integration of several other ideas like optimizers and hyperparameter optimization leading to the implementation and classification of exoplanets as habitable of non-habitable.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ECE80CC5-AEB7-4166-B858-874AD43CC9A2}"/>
              </a:ext>
            </a:extLst>
          </p:cNvPr>
          <p:cNvPicPr>
            <a:picLocks noChangeAspect="1"/>
          </p:cNvPicPr>
          <p:nvPr/>
        </p:nvPicPr>
        <p:blipFill>
          <a:blip r:embed="rId3"/>
          <a:stretch>
            <a:fillRect/>
          </a:stretch>
        </p:blipFill>
        <p:spPr>
          <a:xfrm>
            <a:off x="5418667" y="2978150"/>
            <a:ext cx="3725333" cy="2095500"/>
          </a:xfrm>
          <a:prstGeom prst="rect">
            <a:avLst/>
          </a:prstGeom>
        </p:spPr>
      </p:pic>
    </p:spTree>
    <p:extLst>
      <p:ext uri="{BB962C8B-B14F-4D97-AF65-F5344CB8AC3E}">
        <p14:creationId xmlns:p14="http://schemas.microsoft.com/office/powerpoint/2010/main" val="308112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8. </a:t>
            </a:r>
            <a:r>
              <a:rPr lang="en-US" sz="2400" b="1" dirty="0">
                <a:solidFill>
                  <a:schemeClr val="tx2">
                    <a:lumMod val="10000"/>
                  </a:schemeClr>
                </a:solidFill>
                <a:latin typeface="Times New Roman" panose="02020603050405020304" pitchFamily="18" charset="0"/>
                <a:cs typeface="Times New Roman" panose="02020603050405020304" pitchFamily="18" charset="0"/>
              </a:rPr>
              <a:t>Expected/proposed solution</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40"/>
            <a:ext cx="4325521" cy="4347493"/>
          </a:xfrm>
          <a:prstGeom prst="rect">
            <a:avLst/>
          </a:prstGeom>
          <a:noFill/>
          <a:ln>
            <a:noFill/>
          </a:ln>
        </p:spPr>
        <p:txBody>
          <a:bodyPr spcFirstLastPara="1" wrap="square" lIns="91425" tIns="91425" rIns="91425" bIns="91425" anchor="t" anchorCtr="0">
            <a:noAutofit/>
          </a:bodyPr>
          <a:lstStyle/>
          <a:p>
            <a:pPr algn="just">
              <a:lnSpc>
                <a:spcPct val="107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Outcome of our proposed model will be based on four different parameters:</a:t>
            </a:r>
          </a:p>
          <a:p>
            <a:pPr algn="just">
              <a:lnSpc>
                <a:spcPct val="107000"/>
              </a:lnSpc>
            </a:pP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r>
              <a:rPr lang="en-IN" sz="1200" b="1" dirty="0">
                <a:latin typeface="Times New Roman" panose="02020603050405020304" pitchFamily="18" charset="0"/>
                <a:ea typeface="Calibri" panose="020F0502020204030204" pitchFamily="34" charset="0"/>
                <a:cs typeface="Times New Roman" panose="02020603050405020304" pitchFamily="18" charset="0"/>
              </a:rPr>
              <a:t>1. Accuracy </a:t>
            </a: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endParaRPr lang="en-US" sz="1200" b="1" dirty="0">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2. Precision </a:t>
            </a: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b="1"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lang="en-US" b="1" dirty="0">
              <a:solidFill>
                <a:schemeClr val="dk1"/>
              </a:solidFill>
              <a:latin typeface="Lato"/>
              <a:ea typeface="Lato"/>
              <a:cs typeface="Lato"/>
              <a:sym typeface="Lato"/>
            </a:endParaRPr>
          </a:p>
          <a:p>
            <a:pPr marL="0" lvl="0" indent="0" algn="l" rtl="0">
              <a:spcBef>
                <a:spcPts val="600"/>
              </a:spcBef>
              <a:spcAft>
                <a:spcPts val="0"/>
              </a:spcAft>
              <a:buNone/>
            </a:pPr>
            <a:r>
              <a:rPr lang="en-US" sz="1200" b="1" dirty="0">
                <a:solidFill>
                  <a:schemeClr val="tx2">
                    <a:lumMod val="10000"/>
                  </a:schemeClr>
                </a:solidFill>
                <a:latin typeface="Times New Roman" panose="02020603050405020304" pitchFamily="18" charset="0"/>
                <a:ea typeface="Lato"/>
                <a:cs typeface="Times New Roman" panose="02020603050405020304" pitchFamily="18" charset="0"/>
                <a:sym typeface="Lato"/>
              </a:rPr>
              <a:t>3. Sensitivity</a:t>
            </a:r>
          </a:p>
          <a:p>
            <a:pPr marL="0" lvl="0" indent="0" algn="l" rtl="0">
              <a:spcBef>
                <a:spcPts val="600"/>
              </a:spcBef>
              <a:spcAft>
                <a:spcPts val="0"/>
              </a:spcAft>
              <a:buNone/>
            </a:pPr>
            <a:endParaRPr lang="en-US" sz="1200" b="1" dirty="0">
              <a:solidFill>
                <a:schemeClr val="tx2">
                  <a:lumMod val="10000"/>
                </a:schemeClr>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lang="en-US" sz="1200" b="1" dirty="0">
              <a:solidFill>
                <a:schemeClr val="tx2">
                  <a:lumMod val="10000"/>
                </a:schemeClr>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r>
              <a:rPr lang="en-US" sz="1200" b="1" dirty="0">
                <a:solidFill>
                  <a:schemeClr val="tx2">
                    <a:lumMod val="10000"/>
                  </a:schemeClr>
                </a:solidFill>
                <a:latin typeface="Times New Roman" panose="02020603050405020304" pitchFamily="18" charset="0"/>
                <a:ea typeface="Lato"/>
                <a:cs typeface="Times New Roman" panose="02020603050405020304" pitchFamily="18" charset="0"/>
                <a:sym typeface="Lato"/>
              </a:rPr>
              <a:t>4. Specificity </a:t>
            </a:r>
            <a:endParaRPr sz="1200" b="1" dirty="0">
              <a:solidFill>
                <a:schemeClr val="tx2">
                  <a:lumMod val="10000"/>
                </a:schemeClr>
              </a:solidFill>
              <a:latin typeface="Times New Roman" panose="02020603050405020304" pitchFamily="18" charset="0"/>
              <a:ea typeface="Lato"/>
              <a:cs typeface="Times New Roman" panose="02020603050405020304" pitchFamily="18" charset="0"/>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5" name="Picture 4">
            <a:extLst>
              <a:ext uri="{FF2B5EF4-FFF2-40B4-BE49-F238E27FC236}">
                <a16:creationId xmlns:a16="http://schemas.microsoft.com/office/drawing/2014/main" id="{0B97F7CE-D360-4D1C-BFFF-DC822AFC2AFF}"/>
              </a:ext>
            </a:extLst>
          </p:cNvPr>
          <p:cNvPicPr/>
          <p:nvPr/>
        </p:nvPicPr>
        <p:blipFill rotWithShape="1">
          <a:blip r:embed="rId3">
            <a:extLst>
              <a:ext uri="{28A0092B-C50C-407E-A947-70E740481C1C}">
                <a14:useLocalDpi xmlns:a14="http://schemas.microsoft.com/office/drawing/2010/main" val="0"/>
              </a:ext>
            </a:extLst>
          </a:blip>
          <a:srcRect l="46153" t="29629" r="31571" b="63248"/>
          <a:stretch/>
        </p:blipFill>
        <p:spPr bwMode="auto">
          <a:xfrm>
            <a:off x="1735555" y="1173232"/>
            <a:ext cx="2836445" cy="631508"/>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51F8C07C-2950-4654-9217-488B96A971F6}"/>
              </a:ext>
            </a:extLst>
          </p:cNvPr>
          <p:cNvPicPr/>
          <p:nvPr/>
        </p:nvPicPr>
        <p:blipFill rotWithShape="1">
          <a:blip r:embed="rId3">
            <a:extLst>
              <a:ext uri="{28A0092B-C50C-407E-A947-70E740481C1C}">
                <a14:useLocalDpi xmlns:a14="http://schemas.microsoft.com/office/drawing/2010/main" val="0"/>
              </a:ext>
            </a:extLst>
          </a:blip>
          <a:srcRect l="49781" t="50712" r="41255" b="42165"/>
          <a:stretch/>
        </p:blipFill>
        <p:spPr bwMode="auto">
          <a:xfrm>
            <a:off x="2300287" y="1963806"/>
            <a:ext cx="1547813" cy="631508"/>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5A3CB6A4-33E0-4207-913F-12478CA905E7}"/>
              </a:ext>
            </a:extLst>
          </p:cNvPr>
          <p:cNvPicPr/>
          <p:nvPr/>
        </p:nvPicPr>
        <p:blipFill rotWithShape="1">
          <a:blip r:embed="rId3">
            <a:extLst>
              <a:ext uri="{28A0092B-C50C-407E-A947-70E740481C1C}">
                <a14:useLocalDpi xmlns:a14="http://schemas.microsoft.com/office/drawing/2010/main" val="0"/>
              </a:ext>
            </a:extLst>
          </a:blip>
          <a:srcRect l="49823" t="69812" r="39707" b="23165"/>
          <a:stretch/>
        </p:blipFill>
        <p:spPr bwMode="auto">
          <a:xfrm>
            <a:off x="2300286" y="2571750"/>
            <a:ext cx="1547813" cy="719138"/>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A8C8F5C1-7C38-4455-BAF6-AFF4CC1266B7}"/>
              </a:ext>
            </a:extLst>
          </p:cNvPr>
          <p:cNvPicPr/>
          <p:nvPr/>
        </p:nvPicPr>
        <p:blipFill rotWithShape="1">
          <a:blip r:embed="rId4">
            <a:extLst>
              <a:ext uri="{28A0092B-C50C-407E-A947-70E740481C1C}">
                <a14:useLocalDpi xmlns:a14="http://schemas.microsoft.com/office/drawing/2010/main" val="0"/>
              </a:ext>
            </a:extLst>
          </a:blip>
          <a:srcRect l="26602" t="51084" r="55449" b="40872"/>
          <a:stretch/>
        </p:blipFill>
        <p:spPr bwMode="auto">
          <a:xfrm>
            <a:off x="2166935" y="3449727"/>
            <a:ext cx="2519365" cy="89820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55020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9. </a:t>
            </a:r>
            <a:r>
              <a:rPr lang="en-US" sz="2400" b="1" dirty="0">
                <a:solidFill>
                  <a:schemeClr val="tx2">
                    <a:lumMod val="10000"/>
                  </a:schemeClr>
                </a:solidFill>
                <a:latin typeface="Times New Roman" panose="02020603050405020304" pitchFamily="18" charset="0"/>
                <a:cs typeface="Times New Roman" panose="02020603050405020304" pitchFamily="18" charset="0"/>
              </a:rPr>
              <a:t>Dataset Description</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As of 25</a:t>
            </a:r>
            <a:r>
              <a:rPr lang="en-US" sz="1200" baseline="30000" dirty="0">
                <a:effectLst/>
                <a:latin typeface="Times New Roman" panose="02020603050405020304" pitchFamily="18" charset="0"/>
                <a:ea typeface="Times New Roman" panose="02020603050405020304" pitchFamily="18" charset="0"/>
                <a:cs typeface="Times New Roman" panose="02020603050405020304" pitchFamily="18" charset="0"/>
              </a:rPr>
              <a:t>th</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February 2022, the current tally to total discovered exoplanet rose to 4,935.</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This huge dataset of discovered extrasolar planets further have a large feature set of roughly 68 parameters.</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These features can be broadly divided into two categories namely:</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Categorical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Continuous</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Both of these can contain two subsets of parameters namely:</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Planetary features: Such as planet radius, temperature, mass, time period of rotation, time period of revolution, etc.</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Stellar features: Such as star radius, mass, temperature, etc.</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18848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10. </a:t>
            </a:r>
            <a:r>
              <a:rPr lang="en-US" sz="2400" b="1" dirty="0">
                <a:solidFill>
                  <a:schemeClr val="tx2">
                    <a:lumMod val="10000"/>
                  </a:schemeClr>
                </a:solidFill>
                <a:latin typeface="Times New Roman" panose="02020603050405020304" pitchFamily="18" charset="0"/>
                <a:cs typeface="Times New Roman" panose="02020603050405020304" pitchFamily="18" charset="0"/>
              </a:rPr>
              <a:t>Data Pre-processing</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228600" marR="0" indent="-228600" algn="just">
              <a:lnSpc>
                <a:spcPct val="107000"/>
              </a:lnSpc>
              <a:spcBef>
                <a:spcPts val="0"/>
              </a:spcBef>
              <a:spcAft>
                <a:spcPts val="0"/>
              </a:spcAft>
              <a:buAutoNum type="arabicPeriod"/>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Exploratory Data Analysis (EDA):</a:t>
            </a:r>
          </a:p>
          <a:p>
            <a:pPr marR="0" algn="just">
              <a:lnSpc>
                <a:spcPct val="107000"/>
              </a:lnSpc>
              <a:spcBef>
                <a:spcPts val="0"/>
              </a:spcBef>
              <a:spcAft>
                <a:spcPts val="0"/>
              </a:spcAft>
            </a:pPr>
            <a:endParaRPr lang="en-US" sz="1200" b="1" dirty="0">
              <a:latin typeface="Times New Roman" panose="02020603050405020304" pitchFamily="18" charset="0"/>
              <a:ea typeface="Calibri" panose="020F0502020204030204" pitchFamily="34" charset="0"/>
              <a:cs typeface="Times New Roman" panose="02020603050405020304" pitchFamily="18" charset="0"/>
            </a:endParaRPr>
          </a:p>
          <a:p>
            <a:pPr marR="0" algn="just">
              <a:lnSpc>
                <a:spcPct val="107000"/>
              </a:lnSpc>
              <a:spcBef>
                <a:spcPts val="0"/>
              </a:spcBef>
              <a:spcAft>
                <a:spcPts val="0"/>
              </a:spcAft>
            </a:pPr>
            <a:r>
              <a:rPr lang="en-US" sz="1200" dirty="0">
                <a:latin typeface="Times New Roman" panose="02020603050405020304" pitchFamily="18" charset="0"/>
                <a:cs typeface="Times New Roman" panose="02020603050405020304" pitchFamily="18" charset="0"/>
              </a:rPr>
              <a:t>• Missing values </a:t>
            </a:r>
          </a:p>
          <a:p>
            <a:pPr marR="0" algn="just">
              <a:lnSpc>
                <a:spcPct val="107000"/>
              </a:lnSpc>
              <a:spcBef>
                <a:spcPts val="0"/>
              </a:spcBef>
              <a:spcAft>
                <a:spcPts val="0"/>
              </a:spcAft>
            </a:pPr>
            <a:r>
              <a:rPr lang="en-US" sz="1200" dirty="0">
                <a:latin typeface="Times New Roman" panose="02020603050405020304" pitchFamily="18" charset="0"/>
                <a:cs typeface="Times New Roman" panose="02020603050405020304" pitchFamily="18" charset="0"/>
              </a:rPr>
              <a:t>• Distribution of numerical variables </a:t>
            </a:r>
          </a:p>
          <a:p>
            <a:pPr marR="0" algn="just">
              <a:lnSpc>
                <a:spcPct val="107000"/>
              </a:lnSpc>
              <a:spcBef>
                <a:spcPts val="0"/>
              </a:spcBef>
              <a:spcAft>
                <a:spcPts val="0"/>
              </a:spcAft>
            </a:pPr>
            <a:r>
              <a:rPr lang="en-US" sz="1200" dirty="0">
                <a:latin typeface="Times New Roman" panose="02020603050405020304" pitchFamily="18" charset="0"/>
                <a:cs typeface="Times New Roman" panose="02020603050405020304" pitchFamily="18" charset="0"/>
              </a:rPr>
              <a:t>• Cardinality of categorical variables </a:t>
            </a:r>
          </a:p>
          <a:p>
            <a:pPr marR="0" algn="just">
              <a:lnSpc>
                <a:spcPct val="107000"/>
              </a:lnSpc>
              <a:spcBef>
                <a:spcPts val="0"/>
              </a:spcBef>
              <a:spcAft>
                <a:spcPts val="0"/>
              </a:spcAft>
            </a:pPr>
            <a:r>
              <a:rPr lang="en-US" sz="1200" dirty="0">
                <a:latin typeface="Times New Roman" panose="02020603050405020304" pitchFamily="18" charset="0"/>
                <a:cs typeface="Times New Roman" panose="02020603050405020304" pitchFamily="18" charset="0"/>
              </a:rPr>
              <a:t>• Outliers </a:t>
            </a:r>
          </a:p>
          <a:p>
            <a:pPr marR="0" algn="just">
              <a:lnSpc>
                <a:spcPct val="107000"/>
              </a:lnSpc>
              <a:spcBef>
                <a:spcPts val="0"/>
              </a:spcBef>
              <a:spcAft>
                <a:spcPts val="0"/>
              </a:spcAft>
            </a:pPr>
            <a:r>
              <a:rPr lang="en-US" sz="1200" dirty="0">
                <a:latin typeface="Times New Roman" panose="02020603050405020304" pitchFamily="18" charset="0"/>
                <a:cs typeface="Times New Roman" panose="02020603050405020304" pitchFamily="18" charset="0"/>
              </a:rPr>
              <a:t>• Relationship between dependent and independent features</a:t>
            </a: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7" name="Picture 6">
            <a:extLst>
              <a:ext uri="{FF2B5EF4-FFF2-40B4-BE49-F238E27FC236}">
                <a16:creationId xmlns:a16="http://schemas.microsoft.com/office/drawing/2014/main" id="{20863897-D528-4C5D-8A5D-45ECE30DA490}"/>
              </a:ext>
            </a:extLst>
          </p:cNvPr>
          <p:cNvPicPr>
            <a:picLocks noChangeAspect="1"/>
          </p:cNvPicPr>
          <p:nvPr/>
        </p:nvPicPr>
        <p:blipFill>
          <a:blip r:embed="rId3"/>
          <a:stretch>
            <a:fillRect/>
          </a:stretch>
        </p:blipFill>
        <p:spPr>
          <a:xfrm>
            <a:off x="82550" y="2363741"/>
            <a:ext cx="4248150" cy="2185941"/>
          </a:xfrm>
          <a:prstGeom prst="rect">
            <a:avLst/>
          </a:prstGeom>
        </p:spPr>
      </p:pic>
      <p:pic>
        <p:nvPicPr>
          <p:cNvPr id="9" name="Picture 8">
            <a:extLst>
              <a:ext uri="{FF2B5EF4-FFF2-40B4-BE49-F238E27FC236}">
                <a16:creationId xmlns:a16="http://schemas.microsoft.com/office/drawing/2014/main" id="{B98B5394-E4FC-4CC2-8051-47595A0EA11B}"/>
              </a:ext>
            </a:extLst>
          </p:cNvPr>
          <p:cNvPicPr>
            <a:picLocks noChangeAspect="1"/>
          </p:cNvPicPr>
          <p:nvPr/>
        </p:nvPicPr>
        <p:blipFill>
          <a:blip r:embed="rId4"/>
          <a:stretch>
            <a:fillRect/>
          </a:stretch>
        </p:blipFill>
        <p:spPr>
          <a:xfrm>
            <a:off x="4735929" y="2363741"/>
            <a:ext cx="4238804" cy="2181132"/>
          </a:xfrm>
          <a:prstGeom prst="rect">
            <a:avLst/>
          </a:prstGeom>
        </p:spPr>
      </p:pic>
    </p:spTree>
    <p:extLst>
      <p:ext uri="{BB962C8B-B14F-4D97-AF65-F5344CB8AC3E}">
        <p14:creationId xmlns:p14="http://schemas.microsoft.com/office/powerpoint/2010/main" val="35774231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R="0" algn="just">
              <a:lnSpc>
                <a:spcPct val="107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2.  Handling Missing Values:</a:t>
            </a:r>
          </a:p>
          <a:p>
            <a:pPr marR="0" algn="just">
              <a:lnSpc>
                <a:spcPct val="107000"/>
              </a:lnSpc>
              <a:spcBef>
                <a:spcPts val="0"/>
              </a:spcBef>
              <a:spcAft>
                <a:spcPts val="0"/>
              </a:spcAft>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a:p>
            <a:pPr marL="171450" lvl="1" indent="-171450" algn="just">
              <a:lnSpc>
                <a:spcPct val="107000"/>
              </a:lnSpc>
              <a:buFont typeface="Arial" panose="020B0604020202020204" pitchFamily="34" charset="0"/>
              <a:buChar char="•"/>
            </a:pPr>
            <a:r>
              <a:rPr lang="en-US" sz="1200" u="sng" dirty="0">
                <a:latin typeface="Times New Roman" panose="02020603050405020304" pitchFamily="18" charset="0"/>
                <a:cs typeface="Times New Roman" panose="02020603050405020304" pitchFamily="18" charset="0"/>
              </a:rPr>
              <a:t>Deleting the missing values: </a:t>
            </a:r>
          </a:p>
          <a:p>
            <a:pPr lvl="3" algn="just">
              <a:lnSpc>
                <a:spcPct val="107000"/>
              </a:lnSpc>
            </a:pPr>
            <a:r>
              <a:rPr lang="en-US" sz="1200" dirty="0">
                <a:latin typeface="Times New Roman" panose="02020603050405020304" pitchFamily="18" charset="0"/>
                <a:cs typeface="Times New Roman" panose="02020603050405020304" pitchFamily="18" charset="0"/>
              </a:rPr>
              <a:t>This can be achieved by either deleting the entire column or entire row consisting of missing values. </a:t>
            </a:r>
          </a:p>
          <a:p>
            <a:pPr lvl="3" algn="just">
              <a:lnSpc>
                <a:spcPct val="107000"/>
              </a:lnSpc>
            </a:pPr>
            <a:r>
              <a:rPr lang="en-US" sz="1200" dirty="0">
                <a:latin typeface="Times New Roman" panose="02020603050405020304" pitchFamily="18" charset="0"/>
                <a:cs typeface="Times New Roman" panose="02020603050405020304" pitchFamily="18" charset="0"/>
              </a:rPr>
              <a:t>If more than 50% of the datapoints are missing for a particular feature set than we can consider deleting entire column.</a:t>
            </a:r>
          </a:p>
          <a:p>
            <a:pPr lvl="3" algn="just">
              <a:lnSpc>
                <a:spcPct val="107000"/>
              </a:lnSpc>
            </a:pPr>
            <a:endParaRPr lang="en-US" sz="1200" u="sng"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lvl="3" indent="-171450" algn="just">
              <a:lnSpc>
                <a:spcPct val="107000"/>
              </a:lnSpc>
              <a:buFont typeface="Arial" panose="020B0604020202020204" pitchFamily="34" charset="0"/>
              <a:buChar char="•"/>
            </a:pPr>
            <a:r>
              <a:rPr lang="en-US" sz="1200" u="sng" dirty="0">
                <a:latin typeface="Times New Roman" panose="02020603050405020304" pitchFamily="18" charset="0"/>
                <a:cs typeface="Times New Roman" panose="02020603050405020304" pitchFamily="18" charset="0"/>
              </a:rPr>
              <a:t>Imputing missing values: </a:t>
            </a:r>
          </a:p>
          <a:p>
            <a:pPr lvl="3" algn="just">
              <a:lnSpc>
                <a:spcPct val="107000"/>
              </a:lnSpc>
            </a:pPr>
            <a:r>
              <a:rPr lang="en-US" sz="1200" dirty="0">
                <a:latin typeface="Times New Roman" panose="02020603050405020304" pitchFamily="18" charset="0"/>
                <a:cs typeface="Times New Roman" panose="02020603050405020304" pitchFamily="18" charset="0"/>
              </a:rPr>
              <a:t>This method includes replacing the missing values with some other value namely Mean or Average of the entire feature set.</a:t>
            </a: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2719015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R="0" algn="just">
              <a:lnSpc>
                <a:spcPct val="107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2.  Handling Missing Values:</a:t>
            </a:r>
          </a:p>
          <a:p>
            <a:pPr marR="0" algn="just">
              <a:lnSpc>
                <a:spcPct val="107000"/>
              </a:lnSpc>
              <a:spcBef>
                <a:spcPts val="0"/>
              </a:spcBef>
              <a:spcAft>
                <a:spcPts val="0"/>
              </a:spcAft>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pic>
        <p:nvPicPr>
          <p:cNvPr id="3" name="Picture 2">
            <a:extLst>
              <a:ext uri="{FF2B5EF4-FFF2-40B4-BE49-F238E27FC236}">
                <a16:creationId xmlns:a16="http://schemas.microsoft.com/office/drawing/2014/main" id="{8EF62986-6F72-4EC2-921B-9BB33AED8B81}"/>
              </a:ext>
            </a:extLst>
          </p:cNvPr>
          <p:cNvPicPr>
            <a:picLocks noChangeAspect="1"/>
          </p:cNvPicPr>
          <p:nvPr/>
        </p:nvPicPr>
        <p:blipFill>
          <a:blip r:embed="rId3"/>
          <a:stretch>
            <a:fillRect/>
          </a:stretch>
        </p:blipFill>
        <p:spPr>
          <a:xfrm>
            <a:off x="495300" y="983490"/>
            <a:ext cx="5570330" cy="3746128"/>
          </a:xfrm>
          <a:prstGeom prst="rect">
            <a:avLst/>
          </a:prstGeom>
        </p:spPr>
      </p:pic>
    </p:spTree>
    <p:extLst>
      <p:ext uri="{BB962C8B-B14F-4D97-AF65-F5344CB8AC3E}">
        <p14:creationId xmlns:p14="http://schemas.microsoft.com/office/powerpoint/2010/main" val="4265985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R="0" algn="just">
              <a:lnSpc>
                <a:spcPct val="107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2.  Handling Missing Values:</a:t>
            </a:r>
          </a:p>
          <a:p>
            <a:pPr marR="0" algn="just">
              <a:lnSpc>
                <a:spcPct val="107000"/>
              </a:lnSpc>
              <a:spcBef>
                <a:spcPts val="0"/>
              </a:spcBef>
              <a:spcAft>
                <a:spcPts val="0"/>
              </a:spcAft>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4" name="Picture 3">
            <a:extLst>
              <a:ext uri="{FF2B5EF4-FFF2-40B4-BE49-F238E27FC236}">
                <a16:creationId xmlns:a16="http://schemas.microsoft.com/office/drawing/2014/main" id="{C406C347-97D2-437F-B164-2CFA1F1C5D92}"/>
              </a:ext>
            </a:extLst>
          </p:cNvPr>
          <p:cNvPicPr>
            <a:picLocks noChangeAspect="1"/>
          </p:cNvPicPr>
          <p:nvPr/>
        </p:nvPicPr>
        <p:blipFill>
          <a:blip r:embed="rId3"/>
          <a:stretch>
            <a:fillRect/>
          </a:stretch>
        </p:blipFill>
        <p:spPr>
          <a:xfrm>
            <a:off x="482600" y="946063"/>
            <a:ext cx="5583510" cy="3850415"/>
          </a:xfrm>
          <a:prstGeom prst="rect">
            <a:avLst/>
          </a:prstGeom>
        </p:spPr>
      </p:pic>
    </p:spTree>
    <p:extLst>
      <p:ext uri="{BB962C8B-B14F-4D97-AF65-F5344CB8AC3E}">
        <p14:creationId xmlns:p14="http://schemas.microsoft.com/office/powerpoint/2010/main" val="284157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228600" marR="0" indent="-228600" algn="just">
              <a:lnSpc>
                <a:spcPct val="107000"/>
              </a:lnSpc>
              <a:spcBef>
                <a:spcPts val="0"/>
              </a:spcBef>
              <a:spcAft>
                <a:spcPts val="0"/>
              </a:spcAft>
              <a:buAutoNum type="arabicPeriod" startAt="3"/>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Converting categorical variables to numerical:</a:t>
            </a:r>
          </a:p>
          <a:p>
            <a:pPr marR="0" algn="just">
              <a:lnSpc>
                <a:spcPct val="107000"/>
              </a:lnSpc>
              <a:spcBef>
                <a:spcPts val="0"/>
              </a:spcBef>
              <a:spcAft>
                <a:spcPts val="0"/>
              </a:spcAft>
            </a:pP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gn="just">
              <a:lnSpc>
                <a:spcPct val="107000"/>
              </a:lnSpc>
              <a:spcBef>
                <a:spcPts val="0"/>
              </a:spcBef>
              <a:spcAft>
                <a:spcPts val="0"/>
              </a:spcAft>
              <a:buFont typeface="Arial" panose="020B0604020202020204" pitchFamily="34" charset="0"/>
              <a:buChar char="•"/>
            </a:pPr>
            <a:r>
              <a:rPr lang="en-US" sz="1200" dirty="0">
                <a:latin typeface="Times New Roman" panose="02020603050405020304" pitchFamily="18" charset="0"/>
                <a:ea typeface="Calibri" panose="020F0502020204030204" pitchFamily="34" charset="0"/>
                <a:cs typeface="Times New Roman" panose="02020603050405020304" pitchFamily="18" charset="0"/>
              </a:rPr>
              <a:t>One Hot Encoding algorithm</a:t>
            </a:r>
          </a:p>
          <a:p>
            <a:pPr marL="171450" marR="0" indent="-171450" algn="just">
              <a:lnSpc>
                <a:spcPct val="107000"/>
              </a:lnSpc>
              <a:spcBef>
                <a:spcPts val="0"/>
              </a:spcBef>
              <a:spcAft>
                <a:spcPts val="0"/>
              </a:spcAft>
              <a:buFont typeface="Arial" panose="020B0604020202020204" pitchFamily="34" charset="0"/>
              <a:buChar char="•"/>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gn="just">
              <a:lnSpc>
                <a:spcPct val="107000"/>
              </a:lnSpc>
              <a:spcBef>
                <a:spcPts val="0"/>
              </a:spcBef>
              <a:spcAft>
                <a:spcPts val="0"/>
              </a:spcAft>
              <a:buFont typeface="Arial" panose="020B0604020202020204" pitchFamily="34" charset="0"/>
              <a:buChar char="•"/>
            </a:pPr>
            <a:r>
              <a:rPr lang="en-US" sz="1200" dirty="0">
                <a:latin typeface="Times New Roman" panose="02020603050405020304" pitchFamily="18" charset="0"/>
                <a:ea typeface="Calibri" panose="020F0502020204030204" pitchFamily="34" charset="0"/>
                <a:cs typeface="Times New Roman" panose="02020603050405020304" pitchFamily="18" charset="0"/>
              </a:rPr>
              <a:t>Label Encoding algorithm</a:t>
            </a: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6" name="Picture 5">
            <a:extLst>
              <a:ext uri="{FF2B5EF4-FFF2-40B4-BE49-F238E27FC236}">
                <a16:creationId xmlns:a16="http://schemas.microsoft.com/office/drawing/2014/main" id="{3FFFB807-ABF8-45CF-98F3-0C5BF5756E14}"/>
              </a:ext>
            </a:extLst>
          </p:cNvPr>
          <p:cNvPicPr>
            <a:picLocks noChangeAspect="1"/>
          </p:cNvPicPr>
          <p:nvPr/>
        </p:nvPicPr>
        <p:blipFill>
          <a:blip r:embed="rId3"/>
          <a:stretch>
            <a:fillRect/>
          </a:stretch>
        </p:blipFill>
        <p:spPr>
          <a:xfrm>
            <a:off x="5704744" y="3714750"/>
            <a:ext cx="3439256" cy="1327432"/>
          </a:xfrm>
          <a:prstGeom prst="rect">
            <a:avLst/>
          </a:prstGeom>
        </p:spPr>
      </p:pic>
    </p:spTree>
    <p:extLst>
      <p:ext uri="{BB962C8B-B14F-4D97-AF65-F5344CB8AC3E}">
        <p14:creationId xmlns:p14="http://schemas.microsoft.com/office/powerpoint/2010/main" val="1665689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151229" y="0"/>
            <a:ext cx="4325521" cy="4347493"/>
          </a:xfrm>
          <a:prstGeom prst="rect">
            <a:avLst/>
          </a:prstGeom>
          <a:noFill/>
          <a:ln>
            <a:noFill/>
          </a:ln>
        </p:spPr>
        <p:txBody>
          <a:bodyPr spcFirstLastPara="1" wrap="square" lIns="91425" tIns="91425" rIns="91425" bIns="91425" anchor="t" anchorCtr="0">
            <a:noAutofit/>
          </a:bodyPr>
          <a:lstStyle/>
          <a:p>
            <a:pPr marR="0" algn="just">
              <a:lnSpc>
                <a:spcPct val="107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Our Neural Network:</a:t>
            </a: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pic>
        <p:nvPicPr>
          <p:cNvPr id="3" name="Picture 2">
            <a:extLst>
              <a:ext uri="{FF2B5EF4-FFF2-40B4-BE49-F238E27FC236}">
                <a16:creationId xmlns:a16="http://schemas.microsoft.com/office/drawing/2014/main" id="{EC74FB65-6C84-4D4D-8CF3-FB6637252ABF}"/>
              </a:ext>
            </a:extLst>
          </p:cNvPr>
          <p:cNvPicPr>
            <a:picLocks noChangeAspect="1"/>
          </p:cNvPicPr>
          <p:nvPr/>
        </p:nvPicPr>
        <p:blipFill>
          <a:blip r:embed="rId3"/>
          <a:stretch>
            <a:fillRect/>
          </a:stretch>
        </p:blipFill>
        <p:spPr>
          <a:xfrm rot="16200000">
            <a:off x="2197894" y="-1673563"/>
            <a:ext cx="4691063" cy="8655053"/>
          </a:xfrm>
          <a:prstGeom prst="rect">
            <a:avLst/>
          </a:prstGeom>
        </p:spPr>
      </p:pic>
    </p:spTree>
    <p:extLst>
      <p:ext uri="{BB962C8B-B14F-4D97-AF65-F5344CB8AC3E}">
        <p14:creationId xmlns:p14="http://schemas.microsoft.com/office/powerpoint/2010/main" val="472776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29920" y="-37919"/>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Table of contents:</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29920" y="268890"/>
            <a:ext cx="8684160" cy="4347493"/>
          </a:xfrm>
          <a:prstGeom prst="rect">
            <a:avLst/>
          </a:prstGeom>
          <a:noFill/>
          <a:ln>
            <a:noFill/>
          </a:ln>
        </p:spPr>
        <p:txBody>
          <a:bodyPr spcFirstLastPara="1" wrap="square" lIns="91425" tIns="91425" rIns="91425" bIns="91425" anchor="t" anchorCtr="0">
            <a:noAutofit/>
          </a:bodyPr>
          <a:lstStyle/>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Times New Roman" panose="02020603050405020304" pitchFamily="18" charset="0"/>
                <a:cs typeface="Times New Roman" panose="02020603050405020304" pitchFamily="18" charset="0"/>
              </a:rPr>
              <a:t>Motivation</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Times New Roman" panose="02020603050405020304" pitchFamily="18" charset="0"/>
                <a:cs typeface="Times New Roman" panose="02020603050405020304" pitchFamily="18" charset="0"/>
              </a:rPr>
              <a:t>Objective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Timeline for the proposed work</a:t>
            </a: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Introduction</a:t>
            </a:r>
          </a:p>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Times New Roman" panose="02020603050405020304" pitchFamily="18" charset="0"/>
                <a:cs typeface="Times New Roman" panose="02020603050405020304" pitchFamily="18" charset="0"/>
              </a:rPr>
              <a:t>Related works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Calibri" panose="020F0502020204030204" pitchFamily="34" charset="0"/>
                <a:cs typeface="Times New Roman" panose="02020603050405020304" pitchFamily="18" charset="0"/>
              </a:rPr>
              <a:t>Challenges and research gaps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Times New Roman" panose="02020603050405020304" pitchFamily="18" charset="0"/>
                <a:cs typeface="Times New Roman" panose="02020603050405020304" pitchFamily="18" charset="0"/>
              </a:rPr>
              <a:t>Problem formulation</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Expected/Proposed solution</a:t>
            </a:r>
          </a:p>
          <a:p>
            <a:pPr marL="342900" marR="0" lvl="0" indent="-342900" algn="just">
              <a:lnSpc>
                <a:spcPct val="200000"/>
              </a:lnSpc>
              <a:spcBef>
                <a:spcPts val="0"/>
              </a:spcBef>
              <a:spcAft>
                <a:spcPts val="0"/>
              </a:spcAft>
              <a:buFont typeface="+mj-lt"/>
              <a:buAutoNum type="arabicPeriod"/>
            </a:pPr>
            <a:r>
              <a:rPr lang="en-IN" sz="1200" dirty="0">
                <a:latin typeface="Times New Roman" panose="02020603050405020304" pitchFamily="18" charset="0"/>
                <a:ea typeface="Times New Roman" panose="02020603050405020304" pitchFamily="18" charset="0"/>
                <a:cs typeface="Times New Roman" panose="02020603050405020304" pitchFamily="18" charset="0"/>
              </a:rPr>
              <a:t>Dataset description</a:t>
            </a: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Data </a:t>
            </a:r>
            <a:r>
              <a:rPr lang="en-IN" sz="1200" dirty="0">
                <a:latin typeface="Times New Roman" panose="02020603050405020304" pitchFamily="18" charset="0"/>
                <a:ea typeface="Times New Roman" panose="02020603050405020304" pitchFamily="18" charset="0"/>
                <a:cs typeface="Times New Roman" panose="02020603050405020304" pitchFamily="18" charset="0"/>
              </a:rPr>
              <a:t>pre-processing</a:t>
            </a: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Result</a:t>
            </a: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Concluding remarks</a:t>
            </a:r>
          </a:p>
          <a:p>
            <a:pPr marL="342900" marR="0" lvl="0" indent="-342900" algn="just">
              <a:lnSpc>
                <a:spcPct val="200000"/>
              </a:lnSpc>
              <a:spcBef>
                <a:spcPts val="0"/>
              </a:spcBef>
              <a:spcAft>
                <a:spcPts val="0"/>
              </a:spcAft>
              <a:buFont typeface="+mj-lt"/>
              <a:buAutoNum type="arabicPeriod"/>
            </a:pP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References</a:t>
            </a:r>
            <a:endParaRPr dirty="0">
              <a:solidFill>
                <a:schemeClr val="dk1"/>
              </a:solidFill>
              <a:latin typeface="Lato"/>
              <a:ea typeface="Lato"/>
              <a:cs typeface="Lato"/>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11. </a:t>
            </a:r>
            <a:r>
              <a:rPr lang="en-US" sz="2400" b="1" dirty="0">
                <a:solidFill>
                  <a:schemeClr val="tx2">
                    <a:lumMod val="10000"/>
                  </a:schemeClr>
                </a:solidFill>
                <a:latin typeface="Times New Roman" panose="02020603050405020304" pitchFamily="18" charset="0"/>
                <a:cs typeface="Times New Roman" panose="02020603050405020304" pitchFamily="18" charset="0"/>
              </a:rPr>
              <a:t>Result</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3 hidden layers are used along with 1 input layer with 41 nodes and one output layer with 3 nodes.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Hidden layer 1: 20 nodes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Hidden layer 2: 12 nodes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Hidden layer 3: 12 nodes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3 dropout layers used to overcome the problem of model overfitting.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Activation function used is ReLU for hidden layers and softmax for output layer.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Optimiser used: Adamax</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Batch size for training: 10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Epochs: 200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Accuracy score: 99.11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18753647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pic>
        <p:nvPicPr>
          <p:cNvPr id="7" name="Picture 6">
            <a:extLst>
              <a:ext uri="{FF2B5EF4-FFF2-40B4-BE49-F238E27FC236}">
                <a16:creationId xmlns:a16="http://schemas.microsoft.com/office/drawing/2014/main" id="{59C0B17C-EE60-4E13-A5E4-D16F6F73CDD6}"/>
              </a:ext>
            </a:extLst>
          </p:cNvPr>
          <p:cNvPicPr>
            <a:picLocks noChangeAspect="1"/>
          </p:cNvPicPr>
          <p:nvPr/>
        </p:nvPicPr>
        <p:blipFill rotWithShape="1">
          <a:blip r:embed="rId3"/>
          <a:srcRect l="6828" t="7531" r="7884" b="4785"/>
          <a:stretch/>
        </p:blipFill>
        <p:spPr>
          <a:xfrm>
            <a:off x="246479" y="1333500"/>
            <a:ext cx="4521201" cy="2324100"/>
          </a:xfrm>
          <a:prstGeom prst="rect">
            <a:avLst/>
          </a:prstGeom>
        </p:spPr>
      </p:pic>
      <p:pic>
        <p:nvPicPr>
          <p:cNvPr id="9" name="Picture 8">
            <a:extLst>
              <a:ext uri="{FF2B5EF4-FFF2-40B4-BE49-F238E27FC236}">
                <a16:creationId xmlns:a16="http://schemas.microsoft.com/office/drawing/2014/main" id="{4B15589C-1D84-4B6E-97F4-D1E2D133DF45}"/>
              </a:ext>
            </a:extLst>
          </p:cNvPr>
          <p:cNvPicPr>
            <a:picLocks noChangeAspect="1"/>
          </p:cNvPicPr>
          <p:nvPr/>
        </p:nvPicPr>
        <p:blipFill rotWithShape="1">
          <a:blip r:embed="rId4"/>
          <a:srcRect l="7618" t="7819" r="8328" b="5157"/>
          <a:stretch/>
        </p:blipFill>
        <p:spPr>
          <a:xfrm>
            <a:off x="4767680" y="1390650"/>
            <a:ext cx="4379182" cy="2266950"/>
          </a:xfrm>
          <a:prstGeom prst="rect">
            <a:avLst/>
          </a:prstGeom>
        </p:spPr>
      </p:pic>
    </p:spTree>
    <p:extLst>
      <p:ext uri="{BB962C8B-B14F-4D97-AF65-F5344CB8AC3E}">
        <p14:creationId xmlns:p14="http://schemas.microsoft.com/office/powerpoint/2010/main" val="4036197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1:</a:t>
            </a:r>
          </a:p>
          <a:p>
            <a:pPr marL="0" marR="0">
              <a:lnSpc>
                <a:spcPct val="107000"/>
              </a:lnSpc>
              <a:spcBef>
                <a:spcPts val="0"/>
              </a:spcBef>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Heatmap of confusion matrix:</a:t>
            </a:r>
          </a:p>
          <a:p>
            <a:pPr marL="0" marR="0">
              <a:lnSpc>
                <a:spcPct val="107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pic>
        <p:nvPicPr>
          <p:cNvPr id="3" name="Picture 2">
            <a:extLst>
              <a:ext uri="{FF2B5EF4-FFF2-40B4-BE49-F238E27FC236}">
                <a16:creationId xmlns:a16="http://schemas.microsoft.com/office/drawing/2014/main" id="{CA5503F5-56E0-4286-B1DA-375D09BBE3B1}"/>
              </a:ext>
            </a:extLst>
          </p:cNvPr>
          <p:cNvPicPr>
            <a:picLocks noChangeAspect="1"/>
          </p:cNvPicPr>
          <p:nvPr/>
        </p:nvPicPr>
        <p:blipFill>
          <a:blip r:embed="rId3"/>
          <a:stretch>
            <a:fillRect/>
          </a:stretch>
        </p:blipFill>
        <p:spPr>
          <a:xfrm>
            <a:off x="1257300" y="914400"/>
            <a:ext cx="6629400" cy="3314700"/>
          </a:xfrm>
          <a:prstGeom prst="rect">
            <a:avLst/>
          </a:prstGeom>
        </p:spPr>
      </p:pic>
    </p:spTree>
    <p:extLst>
      <p:ext uri="{BB962C8B-B14F-4D97-AF65-F5344CB8AC3E}">
        <p14:creationId xmlns:p14="http://schemas.microsoft.com/office/powerpoint/2010/main" val="1827883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2:</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Activation function used is LeakyReLU for hidden layers and softmax for output layer.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Alpha value: 0.5</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Optimiser used: Adamax</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Batch size for training: 10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Epochs: 100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Accuracy score: 99.06</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Tree>
    <p:extLst>
      <p:ext uri="{BB962C8B-B14F-4D97-AF65-F5344CB8AC3E}">
        <p14:creationId xmlns:p14="http://schemas.microsoft.com/office/powerpoint/2010/main" val="24709597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2:</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pic>
        <p:nvPicPr>
          <p:cNvPr id="3" name="Picture 2">
            <a:extLst>
              <a:ext uri="{FF2B5EF4-FFF2-40B4-BE49-F238E27FC236}">
                <a16:creationId xmlns:a16="http://schemas.microsoft.com/office/drawing/2014/main" id="{471A8448-B79B-467E-A03E-4F1D53F8BAC6}"/>
              </a:ext>
            </a:extLst>
          </p:cNvPr>
          <p:cNvPicPr>
            <a:picLocks noChangeAspect="1"/>
          </p:cNvPicPr>
          <p:nvPr/>
        </p:nvPicPr>
        <p:blipFill rotWithShape="1">
          <a:blip r:embed="rId3"/>
          <a:srcRect l="6972" t="8061" r="8606" b="5518"/>
          <a:stretch/>
        </p:blipFill>
        <p:spPr>
          <a:xfrm>
            <a:off x="0" y="1405534"/>
            <a:ext cx="4511615" cy="2309216"/>
          </a:xfrm>
          <a:prstGeom prst="rect">
            <a:avLst/>
          </a:prstGeom>
        </p:spPr>
      </p:pic>
      <p:pic>
        <p:nvPicPr>
          <p:cNvPr id="5" name="Picture 4">
            <a:extLst>
              <a:ext uri="{FF2B5EF4-FFF2-40B4-BE49-F238E27FC236}">
                <a16:creationId xmlns:a16="http://schemas.microsoft.com/office/drawing/2014/main" id="{490FD65A-1AC7-452C-96BF-D8CF875966E6}"/>
              </a:ext>
            </a:extLst>
          </p:cNvPr>
          <p:cNvPicPr>
            <a:picLocks noChangeAspect="1"/>
          </p:cNvPicPr>
          <p:nvPr/>
        </p:nvPicPr>
        <p:blipFill rotWithShape="1">
          <a:blip r:embed="rId4"/>
          <a:srcRect l="7859" t="6725" r="8445" b="4538"/>
          <a:stretch/>
        </p:blipFill>
        <p:spPr>
          <a:xfrm>
            <a:off x="4747924" y="1384299"/>
            <a:ext cx="4396076" cy="2330451"/>
          </a:xfrm>
          <a:prstGeom prst="rect">
            <a:avLst/>
          </a:prstGeom>
        </p:spPr>
      </p:pic>
    </p:spTree>
    <p:extLst>
      <p:ext uri="{BB962C8B-B14F-4D97-AF65-F5344CB8AC3E}">
        <p14:creationId xmlns:p14="http://schemas.microsoft.com/office/powerpoint/2010/main" val="3342193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2:</a:t>
            </a:r>
          </a:p>
          <a:p>
            <a:pPr marL="0" marR="0">
              <a:lnSpc>
                <a:spcPct val="107000"/>
              </a:lnSpc>
              <a:spcBef>
                <a:spcPts val="0"/>
              </a:spcBef>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Heatmap of confusion matrix:</a:t>
            </a:r>
          </a:p>
          <a:p>
            <a:pPr marL="0" marR="0">
              <a:lnSpc>
                <a:spcPct val="107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pic>
        <p:nvPicPr>
          <p:cNvPr id="4" name="Picture 3">
            <a:extLst>
              <a:ext uri="{FF2B5EF4-FFF2-40B4-BE49-F238E27FC236}">
                <a16:creationId xmlns:a16="http://schemas.microsoft.com/office/drawing/2014/main" id="{95E84828-62B4-44F7-A90D-9C43866634FD}"/>
              </a:ext>
            </a:extLst>
          </p:cNvPr>
          <p:cNvPicPr>
            <a:picLocks noChangeAspect="1"/>
          </p:cNvPicPr>
          <p:nvPr/>
        </p:nvPicPr>
        <p:blipFill>
          <a:blip r:embed="rId3"/>
          <a:stretch>
            <a:fillRect/>
          </a:stretch>
        </p:blipFill>
        <p:spPr>
          <a:xfrm>
            <a:off x="1352550" y="962025"/>
            <a:ext cx="6438900" cy="3219450"/>
          </a:xfrm>
          <a:prstGeom prst="rect">
            <a:avLst/>
          </a:prstGeom>
        </p:spPr>
      </p:pic>
    </p:spTree>
    <p:extLst>
      <p:ext uri="{BB962C8B-B14F-4D97-AF65-F5344CB8AC3E}">
        <p14:creationId xmlns:p14="http://schemas.microsoft.com/office/powerpoint/2010/main" val="4613343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Activation function used is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selu</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for hidden layers and softmax for output layer.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Optimiser used: Adamax</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Batch size for training: 10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Epochs: 100</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80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Accuracy score: 99.06</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3411962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pic>
        <p:nvPicPr>
          <p:cNvPr id="4" name="Picture 3">
            <a:extLst>
              <a:ext uri="{FF2B5EF4-FFF2-40B4-BE49-F238E27FC236}">
                <a16:creationId xmlns:a16="http://schemas.microsoft.com/office/drawing/2014/main" id="{6B1C19C7-373B-4966-91AD-9534AE8D8CCD}"/>
              </a:ext>
            </a:extLst>
          </p:cNvPr>
          <p:cNvPicPr>
            <a:picLocks noChangeAspect="1"/>
          </p:cNvPicPr>
          <p:nvPr/>
        </p:nvPicPr>
        <p:blipFill rotWithShape="1">
          <a:blip r:embed="rId3"/>
          <a:srcRect l="5946" t="7026" r="7892" b="5476"/>
          <a:stretch/>
        </p:blipFill>
        <p:spPr>
          <a:xfrm>
            <a:off x="0" y="1473813"/>
            <a:ext cx="4572000" cy="2321420"/>
          </a:xfrm>
          <a:prstGeom prst="rect">
            <a:avLst/>
          </a:prstGeom>
        </p:spPr>
      </p:pic>
      <p:pic>
        <p:nvPicPr>
          <p:cNvPr id="7" name="Picture 6">
            <a:extLst>
              <a:ext uri="{FF2B5EF4-FFF2-40B4-BE49-F238E27FC236}">
                <a16:creationId xmlns:a16="http://schemas.microsoft.com/office/drawing/2014/main" id="{56D0FE5D-405F-4EC4-9E21-F0FB2787F14D}"/>
              </a:ext>
            </a:extLst>
          </p:cNvPr>
          <p:cNvPicPr>
            <a:picLocks noChangeAspect="1"/>
          </p:cNvPicPr>
          <p:nvPr/>
        </p:nvPicPr>
        <p:blipFill rotWithShape="1">
          <a:blip r:embed="rId4"/>
          <a:srcRect l="6221" t="7580" r="8154" b="4201"/>
          <a:stretch/>
        </p:blipFill>
        <p:spPr>
          <a:xfrm>
            <a:off x="4743450" y="1528283"/>
            <a:ext cx="4400550" cy="2266950"/>
          </a:xfrm>
          <a:prstGeom prst="rect">
            <a:avLst/>
          </a:prstGeom>
        </p:spPr>
      </p:pic>
    </p:spTree>
    <p:extLst>
      <p:ext uri="{BB962C8B-B14F-4D97-AF65-F5344CB8AC3E}">
        <p14:creationId xmlns:p14="http://schemas.microsoft.com/office/powerpoint/2010/main" val="16338100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21208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Model 3:</a:t>
            </a:r>
          </a:p>
          <a:p>
            <a:pPr marL="0" marR="0">
              <a:lnSpc>
                <a:spcPct val="107000"/>
              </a:lnSpc>
              <a:spcBef>
                <a:spcPts val="0"/>
              </a:spcBef>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Heatmap of confusion matrix:</a:t>
            </a:r>
          </a:p>
          <a:p>
            <a:pPr marL="0" marR="0">
              <a:lnSpc>
                <a:spcPct val="107000"/>
              </a:lnSpc>
              <a:spcBef>
                <a:spcPts val="0"/>
              </a:spcBef>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pic>
        <p:nvPicPr>
          <p:cNvPr id="3" name="Picture 2">
            <a:extLst>
              <a:ext uri="{FF2B5EF4-FFF2-40B4-BE49-F238E27FC236}">
                <a16:creationId xmlns:a16="http://schemas.microsoft.com/office/drawing/2014/main" id="{0977DDEF-ACF8-493D-AD8E-E63E356AFE27}"/>
              </a:ext>
            </a:extLst>
          </p:cNvPr>
          <p:cNvPicPr>
            <a:picLocks noChangeAspect="1"/>
          </p:cNvPicPr>
          <p:nvPr/>
        </p:nvPicPr>
        <p:blipFill>
          <a:blip r:embed="rId3"/>
          <a:stretch>
            <a:fillRect/>
          </a:stretch>
        </p:blipFill>
        <p:spPr>
          <a:xfrm>
            <a:off x="1301750" y="936625"/>
            <a:ext cx="6540500" cy="3270250"/>
          </a:xfrm>
          <a:prstGeom prst="rect">
            <a:avLst/>
          </a:prstGeom>
        </p:spPr>
      </p:pic>
    </p:spTree>
    <p:extLst>
      <p:ext uri="{BB962C8B-B14F-4D97-AF65-F5344CB8AC3E}">
        <p14:creationId xmlns:p14="http://schemas.microsoft.com/office/powerpoint/2010/main" val="41029141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538579" y="693181"/>
            <a:ext cx="4325521" cy="1657631"/>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b="1" u="sng" dirty="0">
                <a:effectLst/>
                <a:latin typeface="Times New Roman" panose="02020603050405020304" pitchFamily="18" charset="0"/>
                <a:ea typeface="Calibri" panose="020F0502020204030204" pitchFamily="34" charset="0"/>
                <a:cs typeface="Times New Roman" panose="02020603050405020304" pitchFamily="18" charset="0"/>
              </a:rPr>
              <a:t>Metrics Score:</a:t>
            </a:r>
          </a:p>
          <a:p>
            <a:pPr marL="0" marR="0">
              <a:lnSpc>
                <a:spcPct val="107000"/>
              </a:lnSpc>
              <a:spcBef>
                <a:spcPts val="0"/>
              </a:spcBef>
              <a:spcAft>
                <a:spcPts val="8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
        <p:nvSpPr>
          <p:cNvPr id="2" name="Rectangle 1">
            <a:extLst>
              <a:ext uri="{FF2B5EF4-FFF2-40B4-BE49-F238E27FC236}">
                <a16:creationId xmlns:a16="http://schemas.microsoft.com/office/drawing/2014/main" id="{A59C7907-A854-4022-BD43-D57103F9100C}"/>
              </a:ext>
            </a:extLst>
          </p:cNvPr>
          <p:cNvSpPr>
            <a:spLocks noChangeArrowheads="1"/>
          </p:cNvSpPr>
          <p:nvPr/>
        </p:nvSpPr>
        <p:spPr bwMode="auto">
          <a:xfrm>
            <a:off x="627479" y="1521997"/>
            <a:ext cx="2891817"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Accuracy score using LeakyReLU:</a:t>
            </a:r>
            <a:endPar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Accuracy score: 99.47</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F1 Score using </a:t>
            </a:r>
            <a:r>
              <a:rPr kumimoji="0" lang="en-US" altLang="en-US" sz="1200" b="1" i="0" u="none" strike="noStrike" cap="none" normalizeH="0" baseline="0" dirty="0" err="1">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LeakyRelu</a:t>
            </a:r>
            <a:r>
              <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t>
            </a:r>
            <a:endPar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F1 score: [0.71428571, 1.        , 0.        ]</a:t>
            </a:r>
            <a:r>
              <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Precision score using LeakyReLU:</a:t>
            </a:r>
            <a:endParaRPr kumimoji="0" lang="en-US" altLang="en-US" sz="1200" b="1"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Precision score: [0.55555556, 1.        , 0.        ]</a:t>
            </a:r>
            <a:r>
              <a:rPr kumimoji="0" lang="en-US" altLang="en-US" sz="1200" i="0" u="none" strike="noStrike" cap="none" normalizeH="0" baseline="0" dirty="0">
                <a:ln>
                  <a:noFill/>
                </a:ln>
                <a:solidFill>
                  <a:schemeClr val="tx2">
                    <a:lumMod val="10000"/>
                  </a:schemeClr>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052651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1. Motivation :</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gn="just">
              <a:lnSpc>
                <a:spcPct val="107000"/>
              </a:lnSpc>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Mankind has been looking up at the stars for centuries, wondering what lies out there in deep space, and if there are other civilizations like ours that exists.</a:t>
            </a:r>
          </a:p>
          <a:p>
            <a:pPr marL="0" marR="0" algn="just">
              <a:lnSpc>
                <a:spcPct val="107000"/>
              </a:lnSpc>
              <a:spcBef>
                <a:spcPts val="0"/>
              </a:spcBef>
              <a:spcAft>
                <a:spcPts val="0"/>
              </a:spcAft>
            </a:pPr>
            <a:endParaRPr lang="en-US"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gn="just">
              <a:lnSpc>
                <a:spcPct val="107000"/>
              </a:lnSpc>
              <a:spcBef>
                <a:spcPts val="0"/>
              </a:spcBef>
              <a:spcAft>
                <a:spcPts val="0"/>
              </a:spcAft>
              <a:buFont typeface="Arial" panose="020B0604020202020204" pitchFamily="34" charset="0"/>
              <a:buChar char="•"/>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Multiple missions data is needed to be combined.</a:t>
            </a:r>
          </a:p>
          <a:p>
            <a:pPr marL="171450" marR="0" indent="-171450" algn="just">
              <a:lnSpc>
                <a:spcPct val="107000"/>
              </a:lnSpc>
              <a:spcBef>
                <a:spcPts val="0"/>
              </a:spcBef>
              <a:spcAft>
                <a:spcPts val="0"/>
              </a:spcAft>
              <a:buFont typeface="Arial" panose="020B0604020202020204" pitchFamily="34" charset="0"/>
              <a:buChar char="•"/>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indent="-171450" algn="just">
              <a:lnSpc>
                <a:spcPct val="107000"/>
              </a:lnSpc>
              <a:spcBef>
                <a:spcPts val="0"/>
              </a:spcBef>
              <a:spcAft>
                <a:spcPts val="0"/>
              </a:spcAft>
              <a:buFont typeface="Arial" panose="020B0604020202020204" pitchFamily="34" charset="0"/>
              <a:buChar char="•"/>
            </a:pPr>
            <a:r>
              <a:rPr lang="en-US" sz="1200" dirty="0">
                <a:latin typeface="Times New Roman" panose="02020603050405020304" pitchFamily="18" charset="0"/>
                <a:ea typeface="Times New Roman" panose="02020603050405020304" pitchFamily="18" charset="0"/>
                <a:cs typeface="Times New Roman" panose="02020603050405020304" pitchFamily="18" charset="0"/>
              </a:rPr>
              <a:t>H</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andling this large amount of data. </a:t>
            </a:r>
          </a:p>
          <a:p>
            <a:pPr marL="171450" marR="0" indent="-171450" algn="just">
              <a:lnSpc>
                <a:spcPct val="107000"/>
              </a:lnSpc>
              <a:spcBef>
                <a:spcPts val="0"/>
              </a:spcBef>
              <a:spcAft>
                <a:spcPts val="0"/>
              </a:spcAft>
              <a:buFont typeface="Arial" panose="020B0604020202020204" pitchFamily="34" charset="0"/>
              <a:buChar char="•"/>
            </a:pP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71450" marR="0" indent="-171450" algn="just">
              <a:lnSpc>
                <a:spcPct val="107000"/>
              </a:lnSpc>
              <a:spcBef>
                <a:spcPts val="0"/>
              </a:spcBef>
              <a:spcAft>
                <a:spcPts val="0"/>
              </a:spcAft>
              <a:buFont typeface="Arial" panose="020B0604020202020204" pitchFamily="34" charset="0"/>
              <a:buChar char="•"/>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Well-designed user interface to get the desired output.</a:t>
            </a:r>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1A3AD404-D7C2-475C-8D3F-4A7FC1EED9FE}"/>
              </a:ext>
            </a:extLst>
          </p:cNvPr>
          <p:cNvPicPr>
            <a:picLocks noChangeAspect="1"/>
          </p:cNvPicPr>
          <p:nvPr/>
        </p:nvPicPr>
        <p:blipFill>
          <a:blip r:embed="rId3"/>
          <a:stretch>
            <a:fillRect/>
          </a:stretch>
        </p:blipFill>
        <p:spPr>
          <a:xfrm>
            <a:off x="5994400" y="3295650"/>
            <a:ext cx="3149600" cy="1771650"/>
          </a:xfrm>
          <a:prstGeom prst="rect">
            <a:avLst/>
          </a:prstGeom>
        </p:spPr>
      </p:pic>
    </p:spTree>
    <p:extLst>
      <p:ext uri="{BB962C8B-B14F-4D97-AF65-F5344CB8AC3E}">
        <p14:creationId xmlns:p14="http://schemas.microsoft.com/office/powerpoint/2010/main" val="3324586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12. </a:t>
            </a:r>
            <a:r>
              <a:rPr lang="en-US" sz="2400" b="1" dirty="0">
                <a:solidFill>
                  <a:schemeClr val="tx2">
                    <a:lumMod val="10000"/>
                  </a:schemeClr>
                </a:solidFill>
                <a:latin typeface="Times New Roman" panose="02020603050405020304" pitchFamily="18" charset="0"/>
                <a:cs typeface="Times New Roman" panose="02020603050405020304" pitchFamily="18" charset="0"/>
              </a:rPr>
              <a:t>Concluding remarks</a:t>
            </a:r>
            <a:r>
              <a:rPr lang="en" sz="2400" b="1" dirty="0">
                <a:solidFill>
                  <a:schemeClr val="tx2">
                    <a:lumMod val="10000"/>
                  </a:schemeClr>
                </a:solidFill>
                <a:latin typeface="Times New Roman" panose="02020603050405020304" pitchFamily="18" charset="0"/>
                <a:cs typeface="Times New Roman" panose="02020603050405020304" pitchFamily="18" charset="0"/>
              </a:rPr>
              <a:t>:</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 working deep learning (Artificial Neural Network) model will be successfully created with advanced and never used before activation functions like SoftMax, Swish and Softplus and advanced optimizers like ADAGRAD and ADAM which will give much better accuracy in terms of prediction.</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And also, the availability has sufficiently increased in the mean time which will also positively affect the accuracy and efficiency of our proposed model.</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30</a:t>
            </a:fld>
            <a:endParaRPr/>
          </a:p>
        </p:txBody>
      </p:sp>
    </p:spTree>
    <p:extLst>
      <p:ext uri="{BB962C8B-B14F-4D97-AF65-F5344CB8AC3E}">
        <p14:creationId xmlns:p14="http://schemas.microsoft.com/office/powerpoint/2010/main" val="13471500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13. References:</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8719721" cy="4347493"/>
          </a:xfrm>
          <a:prstGeom prst="rect">
            <a:avLst/>
          </a:prstGeom>
          <a:noFill/>
          <a:ln>
            <a:noFill/>
          </a:ln>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Mishra, Rajeev. "Predicting habitable exoplanets from NASA's Kepler mission data using Machine Learning." (2017).</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Hora K. (2018) Classifying Exoplanets as Potentially Habitable Using Machine Learning. In: Saini A., Nayak A., Vyas R. (eds) ICT Based Innovations. Advances in Intelligent Systems and Computing, vol 653. Springer, Singapore.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Basak, S., Saha, S., Mathur, A., Bora, K., </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Makhija</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S., </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Safonova</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M. and Agrawal, S., 2020. CEESA meets machine learning: A Constant Elasticity Earth Similarity Approach to habitability and classification of exoplanets. </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Astronomy and Computing</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30</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p.100335.</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Singh, S. P. . and Misra, D. K. . (2020) “Exoplanet Hunting in Deep Space with Machine Learning”,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International Journal of Research in Engineering, Science and Management</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3(9), pp. 187–192. Available at: http://journals.resaim.com/ijresm/article/view/323 (Accessed: 26 February 2022).</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Jagtap, R., Inamdar, U.,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Dere</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S., Fatima, M. and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Shardoor</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N.B., 2021, April. Habitability of Exoplanets using Deep Learning. In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2021 IEEE International IOT, Electronics and Mechatronics Conference (IEMTRONICS)</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(pp. 1-6). IEEE.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Mathur, S., </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Sizon</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S. and Goel, N., 2021. Identifying Exoplanets Using Deep Learning and Predicting Their Likelihood of Habitability. In </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Advances in Machine Learning and Computational Intelligence</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(pp. 369-379). Springer, Singapore.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Basak, S., Mathur, A., Theophilus, A.J.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et al.</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Habitability classification of exoplanets: a machine learning insight.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Eur. Phys. J. Spec. Top.</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230, </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2221–2251 (2021).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Priyadarshini, I.,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Puri</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V. A convolutional neural network (CNN) based ensemble model for exoplanet detection.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Earth Sci Inform</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14, </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735–747 (2021).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Rahman, M. and Afrin, N., 2018. </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Finding habitable </a:t>
            </a:r>
            <a:r>
              <a:rPr lang="en-US" sz="1200" i="1" dirty="0" err="1">
                <a:effectLst/>
                <a:latin typeface="Times New Roman" panose="02020603050405020304" pitchFamily="18" charset="0"/>
                <a:ea typeface="Times New Roman" panose="02020603050405020304" pitchFamily="18" charset="0"/>
                <a:cs typeface="Times New Roman" panose="02020603050405020304" pitchFamily="18" charset="0"/>
              </a:rPr>
              <a:t>exo</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 planets using boosting algorithm</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(Doctoral dissertation, </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Brac</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University).</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Saha, S., Nagaraj, N., Mathur, A.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et al.</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Evolution of novel activation functions in neural network training for astronomy data: habitability classification of exoplanets.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Eur. Phys. J. Spec. Top.</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229, </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2629–2738 (2020).</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Mousavi-Sadr, M.,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Gozaliasl</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G., &amp;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Jassur</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D. (2021). Exoplanets prediction in multiplanetary systems.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Publications of the Astronomical Society of Australia,</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200" i="1" dirty="0">
                <a:effectLst/>
                <a:latin typeface="Times New Roman" panose="02020603050405020304" pitchFamily="18" charset="0"/>
                <a:ea typeface="Calibri" panose="020F0502020204030204" pitchFamily="34" charset="0"/>
                <a:cs typeface="Times New Roman" panose="02020603050405020304" pitchFamily="18" charset="0"/>
              </a:rPr>
              <a:t>38</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E015. doi:10.1017/pasa.2021.9</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Tree>
    <p:extLst>
      <p:ext uri="{BB962C8B-B14F-4D97-AF65-F5344CB8AC3E}">
        <p14:creationId xmlns:p14="http://schemas.microsoft.com/office/powerpoint/2010/main" val="1693069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4" name="Google Shape;104;p14"/>
          <p:cNvSpPr txBox="1">
            <a:spLocks noGrp="1"/>
          </p:cNvSpPr>
          <p:nvPr>
            <p:ph type="body" idx="4294967295"/>
          </p:nvPr>
        </p:nvSpPr>
        <p:spPr>
          <a:xfrm>
            <a:off x="2369820" y="1623059"/>
            <a:ext cx="4229100" cy="1074421"/>
          </a:xfrm>
          <a:prstGeom prst="rect">
            <a:avLst/>
          </a:prstGeom>
        </p:spPr>
        <p:txBody>
          <a:bodyPr spcFirstLastPara="1" wrap="square" lIns="91425" tIns="91425" rIns="91425" bIns="91425" anchor="t" anchorCtr="0">
            <a:noAutofit/>
          </a:bodyPr>
          <a:lstStyle/>
          <a:p>
            <a:pPr marL="76200" indent="0" algn="ctr">
              <a:buNone/>
            </a:pPr>
            <a:r>
              <a:rPr lang="en-US" sz="5400" dirty="0">
                <a:solidFill>
                  <a:srgbClr val="000000"/>
                </a:solidFill>
                <a:latin typeface="Script MT Bold" panose="03040602040607080904" pitchFamily="66" charset="0"/>
              </a:rPr>
              <a:t>Thank you</a:t>
            </a:r>
            <a:r>
              <a:rPr lang="en-US" sz="1400" dirty="0">
                <a:solidFill>
                  <a:srgbClr val="000000"/>
                </a:solidFill>
                <a:latin typeface="+mn-lt"/>
              </a:rPr>
              <a:t>.</a:t>
            </a:r>
            <a:endParaRPr sz="1400" dirty="0">
              <a:solidFill>
                <a:srgbClr val="000000"/>
              </a:solidFill>
              <a:latin typeface="+mn-lt"/>
            </a:endParaRPr>
          </a:p>
        </p:txBody>
      </p:sp>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32</a:t>
            </a:fld>
            <a:endParaRPr/>
          </a:p>
        </p:txBody>
      </p:sp>
    </p:spTree>
    <p:extLst>
      <p:ext uri="{BB962C8B-B14F-4D97-AF65-F5344CB8AC3E}">
        <p14:creationId xmlns:p14="http://schemas.microsoft.com/office/powerpoint/2010/main" val="934321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2. Objective :</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171450" marR="0" indent="-171450" algn="just">
              <a:lnSpc>
                <a:spcPct val="107000"/>
              </a:lnSpc>
              <a:spcBef>
                <a:spcPts val="0"/>
              </a:spcBef>
              <a:spcAft>
                <a:spcPts val="0"/>
              </a:spcAft>
              <a:buFont typeface="Arial" panose="020B0604020202020204" pitchFamily="34" charset="0"/>
              <a:buChar char="•"/>
            </a:pPr>
            <a:r>
              <a:rPr lang="en-US" sz="1200" dirty="0">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Make use of concept of Artificial Neural Networks from deep learning </a:t>
            </a:r>
          </a:p>
          <a:p>
            <a:pPr marL="171450" marR="0" indent="-171450" algn="just">
              <a:lnSpc>
                <a:spcPct val="107000"/>
              </a:lnSpc>
              <a:spcBef>
                <a:spcPts val="0"/>
              </a:spcBef>
              <a:spcAft>
                <a:spcPts val="0"/>
              </a:spcAft>
              <a:buFont typeface="Arial" panose="020B0604020202020204" pitchFamily="34" charset="0"/>
              <a:buChar char="•"/>
            </a:pPr>
            <a:r>
              <a:rPr lang="en-US" sz="1200" dirty="0">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Better efficiency in our prediction model.</a:t>
            </a:r>
          </a:p>
          <a:p>
            <a:pPr marL="171450" marR="0" indent="-171450" algn="just">
              <a:lnSpc>
                <a:spcPct val="107000"/>
              </a:lnSpc>
              <a:spcBef>
                <a:spcPts val="0"/>
              </a:spcBef>
              <a:spcAft>
                <a:spcPts val="0"/>
              </a:spcAft>
              <a:buFont typeface="Arial" panose="020B0604020202020204" pitchFamily="34" charset="0"/>
              <a:buChar char="•"/>
            </a:pPr>
            <a:r>
              <a:rPr lang="en-US" sz="1200" dirty="0">
                <a:solidFill>
                  <a:schemeClr val="tx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Handful of work done in this field using deep learning models.</a:t>
            </a:r>
          </a:p>
          <a:p>
            <a:pPr marL="171450" marR="0" indent="-171450" algn="just">
              <a:lnSpc>
                <a:spcPct val="107000"/>
              </a:lnSpc>
              <a:spcBef>
                <a:spcPts val="0"/>
              </a:spcBef>
              <a:spcAft>
                <a:spcPts val="0"/>
              </a:spcAft>
              <a:buFont typeface="Arial" panose="020B0604020202020204" pitchFamily="34" charset="0"/>
              <a:buChar char="•"/>
            </a:pPr>
            <a:r>
              <a:rPr lang="en-US" sz="1200" dirty="0">
                <a:effectLst/>
                <a:latin typeface="Times New Roman" panose="02020603050405020304" pitchFamily="18" charset="0"/>
                <a:ea typeface="Times New Roman" panose="02020603050405020304" pitchFamily="18" charset="0"/>
              </a:rPr>
              <a:t>With so many missions now completed and tones of data collected by them. </a:t>
            </a:r>
          </a:p>
          <a:p>
            <a:pPr marL="171450" marR="0" indent="-171450" algn="just">
              <a:lnSpc>
                <a:spcPct val="107000"/>
              </a:lnSpc>
              <a:spcBef>
                <a:spcPts val="0"/>
              </a:spcBef>
              <a:spcAft>
                <a:spcPts val="0"/>
              </a:spcAft>
              <a:buFont typeface="Arial" panose="020B0604020202020204" pitchFamily="34" charset="0"/>
              <a:buChar char="•"/>
            </a:pPr>
            <a:r>
              <a:rPr lang="en-US" sz="1200" dirty="0">
                <a:latin typeface="Times New Roman" panose="02020603050405020304" pitchFamily="18" charset="0"/>
                <a:ea typeface="Times New Roman" panose="02020603050405020304" pitchFamily="18" charset="0"/>
              </a:rPr>
              <a:t>F</a:t>
            </a:r>
            <a:r>
              <a:rPr lang="en-US" sz="1200" dirty="0">
                <a:effectLst/>
                <a:latin typeface="Times New Roman" panose="02020603050405020304" pitchFamily="18" charset="0"/>
                <a:ea typeface="Times New Roman" panose="02020603050405020304" pitchFamily="18" charset="0"/>
              </a:rPr>
              <a:t>uture missions like James Webb Space Telescope and </a:t>
            </a:r>
            <a:r>
              <a:rPr lang="en-IN" sz="1200" dirty="0">
                <a:effectLst/>
                <a:latin typeface="Times New Roman" panose="02020603050405020304" pitchFamily="18" charset="0"/>
                <a:ea typeface="Calibri" panose="020F0502020204030204" pitchFamily="34" charset="0"/>
              </a:rPr>
              <a:t>PLAnetary Transits and Oscillations of stars (</a:t>
            </a:r>
            <a:r>
              <a:rPr lang="en-IN" sz="1200" i="1" dirty="0">
                <a:effectLst/>
                <a:latin typeface="Times New Roman" panose="02020603050405020304" pitchFamily="18" charset="0"/>
                <a:ea typeface="Calibri" panose="020F0502020204030204" pitchFamily="34" charset="0"/>
              </a:rPr>
              <a:t>PLATO</a:t>
            </a:r>
            <a:r>
              <a:rPr lang="en-IN" sz="1200" dirty="0">
                <a:effectLst/>
                <a:latin typeface="Times New Roman" panose="02020603050405020304" pitchFamily="18" charset="0"/>
                <a:ea typeface="Calibri" panose="020F0502020204030204" pitchFamily="34" charset="0"/>
              </a:rPr>
              <a:t>).</a:t>
            </a:r>
          </a:p>
          <a:p>
            <a:pPr marL="171450" marR="0" indent="-171450" algn="just">
              <a:lnSpc>
                <a:spcPct val="107000"/>
              </a:lnSpc>
              <a:spcBef>
                <a:spcPts val="0"/>
              </a:spcBef>
              <a:spcAft>
                <a:spcPts val="0"/>
              </a:spcAft>
              <a:buFont typeface="Arial" panose="020B0604020202020204" pitchFamily="34" charset="0"/>
              <a:buChar char="•"/>
            </a:pPr>
            <a:endParaRPr lang="en-US" sz="1200" dirty="0">
              <a:effectLst/>
              <a:latin typeface="Times New Roman" panose="02020603050405020304" pitchFamily="18" charset="0"/>
              <a:ea typeface="Times New Roman" panose="02020603050405020304" pitchFamily="18" charset="0"/>
            </a:endParaRPr>
          </a:p>
          <a:p>
            <a:pPr marL="0" marR="0" indent="0" algn="just">
              <a:lnSpc>
                <a:spcPct val="107000"/>
              </a:lnSpc>
              <a:spcBef>
                <a:spcPts val="0"/>
              </a:spcBef>
              <a:spcAft>
                <a:spcPts val="0"/>
              </a:spcAft>
              <a:buNone/>
            </a:pPr>
            <a:r>
              <a:rPr lang="en-US" sz="1200" dirty="0">
                <a:effectLst/>
                <a:latin typeface="Times New Roman" panose="02020603050405020304" pitchFamily="18" charset="0"/>
                <a:ea typeface="Times New Roman" panose="02020603050405020304" pitchFamily="18" charset="0"/>
              </a:rPr>
              <a:t>Therefore, this is the right time to explore deep learning which requires huge amount of data in the field of astronomy. </a:t>
            </a:r>
            <a:endParaRPr lang="en-US" sz="1200" dirty="0">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4" name="Picture 3">
            <a:extLst>
              <a:ext uri="{FF2B5EF4-FFF2-40B4-BE49-F238E27FC236}">
                <a16:creationId xmlns:a16="http://schemas.microsoft.com/office/drawing/2014/main" id="{61ED61C5-4ECF-4E5B-AA0A-0B52D42A5080}"/>
              </a:ext>
            </a:extLst>
          </p:cNvPr>
          <p:cNvPicPr>
            <a:picLocks noChangeAspect="1"/>
          </p:cNvPicPr>
          <p:nvPr/>
        </p:nvPicPr>
        <p:blipFill>
          <a:blip r:embed="rId3"/>
          <a:stretch>
            <a:fillRect/>
          </a:stretch>
        </p:blipFill>
        <p:spPr>
          <a:xfrm>
            <a:off x="5575300" y="2726182"/>
            <a:ext cx="3503403" cy="2334768"/>
          </a:xfrm>
          <a:prstGeom prst="rect">
            <a:avLst/>
          </a:prstGeom>
        </p:spPr>
      </p:pic>
    </p:spTree>
    <p:extLst>
      <p:ext uri="{BB962C8B-B14F-4D97-AF65-F5344CB8AC3E}">
        <p14:creationId xmlns:p14="http://schemas.microsoft.com/office/powerpoint/2010/main" val="208740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3. Timeline :</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8986"/>
            <a:ext cx="8782796" cy="4347493"/>
          </a:xfrm>
          <a:prstGeom prst="rect">
            <a:avLst/>
          </a:prstGeom>
          <a:noFill/>
          <a:ln>
            <a:noFill/>
          </a:ln>
        </p:spPr>
        <p:txBody>
          <a:bodyPr spcFirstLastPara="1" wrap="square" lIns="91425" tIns="91425" rIns="91425" bIns="91425" anchor="t" anchorCtr="0">
            <a:noAutofit/>
          </a:bodyPr>
          <a:lstStyle/>
          <a:p>
            <a:pPr marL="0" marR="0" algn="just">
              <a:lnSpc>
                <a:spcPct val="107000"/>
              </a:lnSpc>
              <a:spcBef>
                <a:spcPts val="0"/>
              </a:spcBef>
              <a:spcAft>
                <a:spcPts val="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graphicFrame>
        <p:nvGraphicFramePr>
          <p:cNvPr id="2" name="Table 1">
            <a:extLst>
              <a:ext uri="{FF2B5EF4-FFF2-40B4-BE49-F238E27FC236}">
                <a16:creationId xmlns:a16="http://schemas.microsoft.com/office/drawing/2014/main" id="{C042837B-E2E0-4037-9244-260CF7F743C7}"/>
              </a:ext>
            </a:extLst>
          </p:cNvPr>
          <p:cNvGraphicFramePr>
            <a:graphicFrameLocks noGrp="1"/>
          </p:cNvGraphicFramePr>
          <p:nvPr>
            <p:extLst>
              <p:ext uri="{D42A27DB-BD31-4B8C-83A1-F6EECF244321}">
                <p14:modId xmlns:p14="http://schemas.microsoft.com/office/powerpoint/2010/main" val="1826548000"/>
              </p:ext>
            </p:extLst>
          </p:nvPr>
        </p:nvGraphicFramePr>
        <p:xfrm>
          <a:off x="292894" y="879538"/>
          <a:ext cx="5937250" cy="2099945"/>
        </p:xfrm>
        <a:graphic>
          <a:graphicData uri="http://schemas.openxmlformats.org/drawingml/2006/table">
            <a:tbl>
              <a:tblPr firstRow="1" firstCol="1" bandRow="1">
                <a:tableStyleId>{C98665B7-6574-423E-A4B5-A6C020D860FF}</a:tableStyleId>
              </a:tblPr>
              <a:tblGrid>
                <a:gridCol w="2168525">
                  <a:extLst>
                    <a:ext uri="{9D8B030D-6E8A-4147-A177-3AD203B41FA5}">
                      <a16:colId xmlns:a16="http://schemas.microsoft.com/office/drawing/2014/main" val="2570878231"/>
                    </a:ext>
                  </a:extLst>
                </a:gridCol>
                <a:gridCol w="3768725">
                  <a:extLst>
                    <a:ext uri="{9D8B030D-6E8A-4147-A177-3AD203B41FA5}">
                      <a16:colId xmlns:a16="http://schemas.microsoft.com/office/drawing/2014/main" val="756214449"/>
                    </a:ext>
                  </a:extLst>
                </a:gridCol>
              </a:tblGrid>
              <a:tr h="0">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Time Period</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tx2">
                        <a:lumMod val="75000"/>
                      </a:schemeClr>
                    </a:solidFill>
                  </a:tcPr>
                </a:tc>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Description</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tx2">
                        <a:lumMod val="75000"/>
                      </a:schemeClr>
                    </a:solidFill>
                  </a:tcPr>
                </a:tc>
                <a:extLst>
                  <a:ext uri="{0D108BD9-81ED-4DB2-BD59-A6C34878D82A}">
                    <a16:rowId xmlns:a16="http://schemas.microsoft.com/office/drawing/2014/main" val="2713552643"/>
                  </a:ext>
                </a:extLst>
              </a:tr>
              <a:tr h="0">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1</a:t>
                      </a:r>
                      <a:r>
                        <a:rPr lang="en-IN" sz="1200" baseline="30000" dirty="0">
                          <a:effectLst/>
                          <a:latin typeface="Times New Roman" panose="02020603050405020304" pitchFamily="18" charset="0"/>
                          <a:cs typeface="Times New Roman" panose="02020603050405020304" pitchFamily="18" charset="0"/>
                        </a:rPr>
                        <a:t>st</a:t>
                      </a:r>
                      <a:r>
                        <a:rPr lang="en-IN" sz="1200" dirty="0">
                          <a:effectLst/>
                          <a:latin typeface="Times New Roman" panose="02020603050405020304" pitchFamily="18" charset="0"/>
                          <a:cs typeface="Times New Roman" panose="02020603050405020304" pitchFamily="18" charset="0"/>
                        </a:rPr>
                        <a:t> Feb to 28</a:t>
                      </a:r>
                      <a:r>
                        <a:rPr lang="en-IN" sz="1200" baseline="30000" dirty="0">
                          <a:effectLst/>
                          <a:latin typeface="Times New Roman" panose="02020603050405020304" pitchFamily="18" charset="0"/>
                          <a:cs typeface="Times New Roman" panose="02020603050405020304" pitchFamily="18" charset="0"/>
                        </a:rPr>
                        <a:t>th</a:t>
                      </a:r>
                      <a:r>
                        <a:rPr lang="en-IN" sz="1200" dirty="0">
                          <a:effectLst/>
                          <a:latin typeface="Times New Roman" panose="02020603050405020304" pitchFamily="18" charset="0"/>
                          <a:cs typeface="Times New Roman" panose="02020603050405020304" pitchFamily="18" charset="0"/>
                        </a:rPr>
                        <a:t> Feb</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1">
                        <a:lumMod val="95000"/>
                      </a:schemeClr>
                    </a:solidFill>
                  </a:tcPr>
                </a:tc>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Project selection, Research work, </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literature survey, Report making.</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1">
                        <a:lumMod val="95000"/>
                      </a:schemeClr>
                    </a:solidFill>
                  </a:tcPr>
                </a:tc>
                <a:extLst>
                  <a:ext uri="{0D108BD9-81ED-4DB2-BD59-A6C34878D82A}">
                    <a16:rowId xmlns:a16="http://schemas.microsoft.com/office/drawing/2014/main" val="851187555"/>
                  </a:ext>
                </a:extLst>
              </a:tr>
              <a:tr h="0">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1</a:t>
                      </a:r>
                      <a:r>
                        <a:rPr lang="en-IN" sz="1200" baseline="30000" dirty="0">
                          <a:effectLst/>
                          <a:latin typeface="Times New Roman" panose="02020603050405020304" pitchFamily="18" charset="0"/>
                          <a:cs typeface="Times New Roman" panose="02020603050405020304" pitchFamily="18" charset="0"/>
                        </a:rPr>
                        <a:t>st</a:t>
                      </a:r>
                      <a:r>
                        <a:rPr lang="en-IN" sz="1200" dirty="0">
                          <a:effectLst/>
                          <a:latin typeface="Times New Roman" panose="02020603050405020304" pitchFamily="18" charset="0"/>
                          <a:cs typeface="Times New Roman" panose="02020603050405020304" pitchFamily="18" charset="0"/>
                        </a:rPr>
                        <a:t> March to 15</a:t>
                      </a:r>
                      <a:r>
                        <a:rPr lang="en-IN" sz="1200" baseline="30000" dirty="0">
                          <a:effectLst/>
                          <a:latin typeface="Times New Roman" panose="02020603050405020304" pitchFamily="18" charset="0"/>
                          <a:cs typeface="Times New Roman" panose="02020603050405020304" pitchFamily="18" charset="0"/>
                        </a:rPr>
                        <a:t>th</a:t>
                      </a:r>
                      <a:r>
                        <a:rPr lang="en-IN" sz="1200" dirty="0">
                          <a:effectLst/>
                          <a:latin typeface="Times New Roman" panose="02020603050405020304" pitchFamily="18" charset="0"/>
                          <a:cs typeface="Times New Roman" panose="02020603050405020304" pitchFamily="18" charset="0"/>
                        </a:rPr>
                        <a:t> April</a:t>
                      </a:r>
                      <a:endParaRPr lang="en-US" sz="1200" dirty="0">
                        <a:effectLst/>
                        <a:latin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Data pre-processing, data extraction,</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parameter selection.</a:t>
                      </a:r>
                      <a:endParaRPr lang="en-US" sz="1200" dirty="0">
                        <a:effectLst/>
                        <a:latin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52479516"/>
                  </a:ext>
                </a:extLst>
              </a:tr>
              <a:tr h="0">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16th April to 30 May</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1">
                        <a:lumMod val="95000"/>
                      </a:schemeClr>
                    </a:solidFill>
                  </a:tcPr>
                </a:tc>
                <a:tc>
                  <a:txBody>
                    <a:bodyPr/>
                    <a:lstStyle/>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Model building, training and testing, </a:t>
                      </a: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hyperparameter optimization,</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Outcomes.</a:t>
                      </a:r>
                      <a:endParaRPr lang="en-US" sz="1200" dirty="0">
                        <a:effectLst/>
                        <a:latin typeface="Times New Roman" panose="02020603050405020304" pitchFamily="18" charset="0"/>
                        <a:cs typeface="Times New Roman" panose="02020603050405020304" pitchFamily="18" charset="0"/>
                      </a:endParaRPr>
                    </a:p>
                    <a:p>
                      <a:pPr marL="0" marR="0" algn="ctr">
                        <a:lnSpc>
                          <a:spcPct val="107000"/>
                        </a:lnSpc>
                        <a:spcBef>
                          <a:spcPts val="0"/>
                        </a:spcBef>
                        <a:spcAft>
                          <a:spcPts val="0"/>
                        </a:spcAft>
                      </a:pPr>
                      <a:r>
                        <a:rPr lang="en-IN" sz="1200" dirty="0">
                          <a:effectLst/>
                          <a:latin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1">
                        <a:lumMod val="95000"/>
                      </a:schemeClr>
                    </a:solidFill>
                  </a:tcPr>
                </a:tc>
                <a:extLst>
                  <a:ext uri="{0D108BD9-81ED-4DB2-BD59-A6C34878D82A}">
                    <a16:rowId xmlns:a16="http://schemas.microsoft.com/office/drawing/2014/main" val="3257121551"/>
                  </a:ext>
                </a:extLst>
              </a:tr>
            </a:tbl>
          </a:graphicData>
        </a:graphic>
      </p:graphicFrame>
    </p:spTree>
    <p:extLst>
      <p:ext uri="{BB962C8B-B14F-4D97-AF65-F5344CB8AC3E}">
        <p14:creationId xmlns:p14="http://schemas.microsoft.com/office/powerpoint/2010/main" val="3660270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4. Introduction :</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39"/>
            <a:ext cx="4325521" cy="4347493"/>
          </a:xfrm>
          <a:prstGeom prst="rect">
            <a:avLst/>
          </a:prstGeom>
          <a:noFill/>
          <a:ln>
            <a:noFill/>
          </a:ln>
        </p:spPr>
        <p:txBody>
          <a:bodyPr spcFirstLastPara="1" wrap="square" lIns="91425" tIns="91425" rIns="91425" bIns="91425" anchor="t" anchorCtr="0">
            <a:noAutofit/>
          </a:bodyPr>
          <a:lstStyle/>
          <a:p>
            <a:pPr marL="171450" marR="0" indent="-171450" algn="just">
              <a:lnSpc>
                <a:spcPct val="107000"/>
              </a:lnSpc>
              <a:spcBef>
                <a:spcPts val="0"/>
              </a:spcBef>
              <a:spcAft>
                <a:spcPts val="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rPr>
              <a:t>The observable universe is around 46.5 billion light years</a:t>
            </a:r>
          </a:p>
          <a:p>
            <a:pPr marL="171450" marR="0" indent="-171450" algn="just">
              <a:lnSpc>
                <a:spcPct val="107000"/>
              </a:lnSpc>
              <a:spcBef>
                <a:spcPts val="0"/>
              </a:spcBef>
              <a:spcAft>
                <a:spcPts val="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rPr>
              <a:t>200 billion to 2 trillion cosmic systems</a:t>
            </a:r>
          </a:p>
          <a:p>
            <a:pPr marL="171450" marR="0" indent="-171450" algn="just">
              <a:lnSpc>
                <a:spcPct val="107000"/>
              </a:lnSpc>
              <a:spcBef>
                <a:spcPts val="0"/>
              </a:spcBef>
              <a:spcAft>
                <a:spcPts val="0"/>
              </a:spcAft>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rPr>
              <a:t>Cosmologists assessed that there are about 250±150 billion stars in the Milky Way alone </a:t>
            </a:r>
          </a:p>
          <a:p>
            <a:pPr marL="171450" marR="0" indent="-171450" algn="just">
              <a:lnSpc>
                <a:spcPct val="107000"/>
              </a:lnSpc>
              <a:spcBef>
                <a:spcPts val="0"/>
              </a:spcBef>
              <a:spcAft>
                <a:spcPts val="0"/>
              </a:spcAft>
              <a:buFont typeface="Arial" panose="020B0604020202020204" pitchFamily="34" charset="0"/>
              <a:buChar char="•"/>
            </a:pPr>
            <a:r>
              <a:rPr lang="en-IN" sz="1200" dirty="0">
                <a:latin typeface="Times New Roman" panose="02020603050405020304" pitchFamily="18" charset="0"/>
                <a:ea typeface="Calibri" panose="020F0502020204030204" pitchFamily="34" charset="0"/>
              </a:rPr>
              <a:t>S</a:t>
            </a:r>
            <a:r>
              <a:rPr lang="en-IN" sz="1200" dirty="0">
                <a:effectLst/>
                <a:latin typeface="Times New Roman" panose="02020603050405020304" pitchFamily="18" charset="0"/>
                <a:ea typeface="Calibri" panose="020F0502020204030204" pitchFamily="34" charset="0"/>
              </a:rPr>
              <a:t>tars like the Sun make up approximately 10 percent of all-stars for example around 20±15 billion stars.</a:t>
            </a:r>
          </a:p>
          <a:p>
            <a:pPr marL="171450" indent="-171450" algn="just">
              <a:lnSpc>
                <a:spcPct val="107000"/>
              </a:lnSpc>
              <a:buFont typeface="Arial" panose="020B0604020202020204" pitchFamily="34" charset="0"/>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In the mid-90s, the researcher’s recognized a few </a:t>
            </a:r>
            <a:r>
              <a:rPr lang="en-IN" sz="1200" dirty="0">
                <a:latin typeface="Times New Roman" panose="02020603050405020304" pitchFamily="18" charset="0"/>
                <a:ea typeface="Calibri" panose="020F0502020204030204" pitchFamily="34" charset="0"/>
                <a:cs typeface="Times New Roman" panose="02020603050405020304" pitchFamily="18" charset="0"/>
              </a:rPr>
              <a:t>objects</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called exoplanets, utilizing Doppler spectroscopy, at times called the spiral speed technique, and ordinarily known as the wobble strategy.</a:t>
            </a: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Objective of this project work is to make use of concept of Artificial Neural Networks from deep learning. </a:t>
            </a:r>
          </a:p>
          <a:p>
            <a:pPr marL="0" marR="0" algn="just">
              <a:lnSpc>
                <a:spcPct val="107000"/>
              </a:lnSpc>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Our focus will be on achieving the better efficiency in our prediction model as compared to previously build models in this field.</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 name="Picture 2">
            <a:extLst>
              <a:ext uri="{FF2B5EF4-FFF2-40B4-BE49-F238E27FC236}">
                <a16:creationId xmlns:a16="http://schemas.microsoft.com/office/drawing/2014/main" id="{7C26CDE8-3AF6-4ABD-9CBC-05A2B0ED9276}"/>
              </a:ext>
            </a:extLst>
          </p:cNvPr>
          <p:cNvPicPr>
            <a:picLocks noChangeAspect="1"/>
          </p:cNvPicPr>
          <p:nvPr/>
        </p:nvPicPr>
        <p:blipFill>
          <a:blip r:embed="rId3"/>
          <a:stretch>
            <a:fillRect/>
          </a:stretch>
        </p:blipFill>
        <p:spPr>
          <a:xfrm>
            <a:off x="5313651" y="2965450"/>
            <a:ext cx="3830349" cy="2098907"/>
          </a:xfrm>
          <a:prstGeom prst="rect">
            <a:avLst/>
          </a:prstGeom>
        </p:spPr>
      </p:pic>
    </p:spTree>
    <p:extLst>
      <p:ext uri="{BB962C8B-B14F-4D97-AF65-F5344CB8AC3E}">
        <p14:creationId xmlns:p14="http://schemas.microsoft.com/office/powerpoint/2010/main" val="1209775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246480" y="192384"/>
            <a:ext cx="8275320" cy="5102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chemeClr val="tx2">
                    <a:lumMod val="10000"/>
                  </a:schemeClr>
                </a:solidFill>
                <a:latin typeface="Times New Roman" panose="02020603050405020304" pitchFamily="18" charset="0"/>
                <a:cs typeface="Times New Roman" panose="02020603050405020304" pitchFamily="18" charset="0"/>
              </a:rPr>
              <a:t>5. Related Works:</a:t>
            </a:r>
            <a:endParaRPr sz="2400"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94" name="Google Shape;94;p13"/>
          <p:cNvSpPr txBox="1"/>
          <p:nvPr/>
        </p:nvSpPr>
        <p:spPr>
          <a:xfrm>
            <a:off x="246479" y="662940"/>
            <a:ext cx="6794401" cy="3830684"/>
          </a:xfrm>
          <a:prstGeom prst="rect">
            <a:avLst/>
          </a:prstGeom>
          <a:noFill/>
          <a:ln>
            <a:noFill/>
          </a:ln>
        </p:spPr>
        <p:txBody>
          <a:bodyPr spcFirstLastPara="1" wrap="square" lIns="91425" tIns="91425" rIns="91425" bIns="91425" anchor="t" anchorCtr="0">
            <a:noAutofit/>
          </a:bodyPr>
          <a:lstStyle/>
          <a:p>
            <a:pPr algn="just">
              <a:lnSpc>
                <a:spcPct val="107000"/>
              </a:lnSpc>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graphicFrame>
        <p:nvGraphicFramePr>
          <p:cNvPr id="5" name="Table 4">
            <a:extLst>
              <a:ext uri="{FF2B5EF4-FFF2-40B4-BE49-F238E27FC236}">
                <a16:creationId xmlns:a16="http://schemas.microsoft.com/office/drawing/2014/main" id="{0D470236-8D0F-4367-9CA6-5A96EC772718}"/>
              </a:ext>
            </a:extLst>
          </p:cNvPr>
          <p:cNvGraphicFramePr>
            <a:graphicFrameLocks noGrp="1"/>
          </p:cNvGraphicFramePr>
          <p:nvPr>
            <p:extLst>
              <p:ext uri="{D42A27DB-BD31-4B8C-83A1-F6EECF244321}">
                <p14:modId xmlns:p14="http://schemas.microsoft.com/office/powerpoint/2010/main" val="2500580397"/>
              </p:ext>
            </p:extLst>
          </p:nvPr>
        </p:nvGraphicFramePr>
        <p:xfrm>
          <a:off x="246478" y="702676"/>
          <a:ext cx="7543800" cy="3880677"/>
        </p:xfrm>
        <a:graphic>
          <a:graphicData uri="http://schemas.openxmlformats.org/drawingml/2006/table">
            <a:tbl>
              <a:tblPr firstRow="1" firstCol="1" bandRow="1">
                <a:tableStyleId>{C98665B7-6574-423E-A4B5-A6C020D860FF}</a:tableStyleId>
              </a:tblPr>
              <a:tblGrid>
                <a:gridCol w="1508760">
                  <a:extLst>
                    <a:ext uri="{9D8B030D-6E8A-4147-A177-3AD203B41FA5}">
                      <a16:colId xmlns:a16="http://schemas.microsoft.com/office/drawing/2014/main" val="1475432529"/>
                    </a:ext>
                  </a:extLst>
                </a:gridCol>
                <a:gridCol w="1508760">
                  <a:extLst>
                    <a:ext uri="{9D8B030D-6E8A-4147-A177-3AD203B41FA5}">
                      <a16:colId xmlns:a16="http://schemas.microsoft.com/office/drawing/2014/main" val="3312548941"/>
                    </a:ext>
                  </a:extLst>
                </a:gridCol>
                <a:gridCol w="1508760">
                  <a:extLst>
                    <a:ext uri="{9D8B030D-6E8A-4147-A177-3AD203B41FA5}">
                      <a16:colId xmlns:a16="http://schemas.microsoft.com/office/drawing/2014/main" val="3468402059"/>
                    </a:ext>
                  </a:extLst>
                </a:gridCol>
                <a:gridCol w="1508760">
                  <a:extLst>
                    <a:ext uri="{9D8B030D-6E8A-4147-A177-3AD203B41FA5}">
                      <a16:colId xmlns:a16="http://schemas.microsoft.com/office/drawing/2014/main" val="1462736221"/>
                    </a:ext>
                  </a:extLst>
                </a:gridCol>
                <a:gridCol w="1508760">
                  <a:extLst>
                    <a:ext uri="{9D8B030D-6E8A-4147-A177-3AD203B41FA5}">
                      <a16:colId xmlns:a16="http://schemas.microsoft.com/office/drawing/2014/main" val="3954742924"/>
                    </a:ext>
                  </a:extLst>
                </a:gridCol>
              </a:tblGrid>
              <a:tr h="181509">
                <a:tc>
                  <a:txBody>
                    <a:bodyPr/>
                    <a:lstStyle/>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Research </a:t>
                      </a:r>
                    </a:p>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Work</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tx2">
                        <a:lumMod val="75000"/>
                      </a:schemeClr>
                    </a:solidFill>
                  </a:tcPr>
                </a:tc>
                <a:tc>
                  <a:txBody>
                    <a:bodyPr/>
                    <a:lstStyle/>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Methodology</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tx2">
                        <a:lumMod val="75000"/>
                      </a:schemeClr>
                    </a:solidFill>
                  </a:tcPr>
                </a:tc>
                <a:tc>
                  <a:txBody>
                    <a:bodyPr/>
                    <a:lstStyle/>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Approach</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tx2">
                        <a:lumMod val="75000"/>
                      </a:schemeClr>
                    </a:solidFill>
                  </a:tcPr>
                </a:tc>
                <a:tc>
                  <a:txBody>
                    <a:bodyPr/>
                    <a:lstStyle/>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Limitations</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tx2">
                        <a:lumMod val="75000"/>
                      </a:schemeClr>
                    </a:solidFill>
                  </a:tcPr>
                </a:tc>
                <a:tc>
                  <a:txBody>
                    <a:bodyPr/>
                    <a:lstStyle/>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Future</a:t>
                      </a:r>
                    </a:p>
                    <a:p>
                      <a:pPr marL="0" marR="0" algn="ctr">
                        <a:lnSpc>
                          <a:spcPct val="107000"/>
                        </a:lnSpc>
                        <a:spcBef>
                          <a:spcPts val="0"/>
                        </a:spcBef>
                        <a:spcAft>
                          <a:spcPts val="0"/>
                        </a:spcAft>
                      </a:pPr>
                      <a:r>
                        <a:rPr lang="en-US" sz="1000" b="1" dirty="0">
                          <a:effectLst/>
                          <a:latin typeface="Times New Roman" panose="02020603050405020304" pitchFamily="18" charset="0"/>
                          <a:cs typeface="Times New Roman" panose="02020603050405020304" pitchFamily="18" charset="0"/>
                        </a:rPr>
                        <a:t> Work</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tx2">
                        <a:lumMod val="75000"/>
                      </a:schemeClr>
                    </a:solidFill>
                  </a:tcPr>
                </a:tc>
                <a:extLst>
                  <a:ext uri="{0D108BD9-81ED-4DB2-BD59-A6C34878D82A}">
                    <a16:rowId xmlns:a16="http://schemas.microsoft.com/office/drawing/2014/main" val="3638343314"/>
                  </a:ext>
                </a:extLst>
              </a:tr>
              <a:tr h="617555">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Classifying Exoplanets as Potentially Habitable Using Machine Learning.</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[Karan Hora]</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Six supervised learning algorithms for the classification: </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2 Decision Tree, CART and random forest, Logistic regression, Feed-Forward Neural Network, SVM and Naïve Bayes.</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Used Habitable Exoplanets Catalog contains 1,943 exoplanets out of which only 31 are categorized as potentially habitable.</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Dividing the data in the ratio of 70:30 for training and testing.</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Only handful of exoplanet data containing only 1943 datapoints.</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Large gap in the ratio of potential habitable and non-habitable exoplanets i.e., 1943:31 only.</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Models can be further optimized as the available data from various missions increases in size.</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solidFill>
                      <a:schemeClr val="bg1">
                        <a:lumMod val="85000"/>
                      </a:schemeClr>
                    </a:solidFill>
                  </a:tcPr>
                </a:tc>
                <a:extLst>
                  <a:ext uri="{0D108BD9-81ED-4DB2-BD59-A6C34878D82A}">
                    <a16:rowId xmlns:a16="http://schemas.microsoft.com/office/drawing/2014/main" val="680988036"/>
                  </a:ext>
                </a:extLst>
              </a:tr>
              <a:tr h="1202270">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Finding Habitable Exo Planets Using Boosting Algorithm.</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[Md. Mashfiq Rahman]</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Used 2 classification-based machine learning algorithm i.e., KNN classifier and Decision tree classifier.</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Also boosting algorithms are used to increase efficiency of above algorithms namely Ada boosting and XGA (extreme gradient boosting) algorithm.</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Dataset of 3,874 known exoplanets is used.</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Which is divided in 80:20 ration for training and testing.</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80% of training data is further divided into 70:30 ratio for validation out of which 70% is used for creating model and remaining 30 to fit the model. </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Models are built only on limited i.e., 5 parameters:</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Habitability Zone, period, mass and radius, metallicity and eccentricity. </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As size of dataset increases efficiency of models will also increase.</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And set an unsupervised program to collect data continuously and analyze it.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7981" marR="37981" marT="0" marB="0"/>
                </a:tc>
                <a:extLst>
                  <a:ext uri="{0D108BD9-81ED-4DB2-BD59-A6C34878D82A}">
                    <a16:rowId xmlns:a16="http://schemas.microsoft.com/office/drawing/2014/main" val="1243533806"/>
                  </a:ext>
                </a:extLst>
              </a:tr>
            </a:tbl>
          </a:graphicData>
        </a:graphic>
      </p:graphicFrame>
      <p:sp>
        <p:nvSpPr>
          <p:cNvPr id="6" name="Rectangle 2">
            <a:extLst>
              <a:ext uri="{FF2B5EF4-FFF2-40B4-BE49-F238E27FC236}">
                <a16:creationId xmlns:a16="http://schemas.microsoft.com/office/drawing/2014/main" id="{28B86D7A-1B1B-4F55-A02E-7DCB0572038E}"/>
              </a:ext>
            </a:extLst>
          </p:cNvPr>
          <p:cNvSpPr>
            <a:spLocks noChangeArrowheads="1"/>
          </p:cNvSpPr>
          <p:nvPr/>
        </p:nvSpPr>
        <p:spPr bwMode="auto">
          <a:xfrm>
            <a:off x="2481263" y="126841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413881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3"/>
          <p:cNvSpPr txBox="1"/>
          <p:nvPr/>
        </p:nvSpPr>
        <p:spPr>
          <a:xfrm>
            <a:off x="246479" y="662940"/>
            <a:ext cx="6794401" cy="3830684"/>
          </a:xfrm>
          <a:prstGeom prst="rect">
            <a:avLst/>
          </a:prstGeom>
          <a:noFill/>
          <a:ln>
            <a:noFill/>
          </a:ln>
        </p:spPr>
        <p:txBody>
          <a:bodyPr spcFirstLastPara="1" wrap="square" lIns="91425" tIns="91425" rIns="91425" bIns="91425" anchor="t" anchorCtr="0">
            <a:noAutofit/>
          </a:bodyPr>
          <a:lstStyle/>
          <a:p>
            <a:pPr algn="just">
              <a:lnSpc>
                <a:spcPct val="107000"/>
              </a:lnSpc>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sz="1200" dirty="0">
              <a:solidFill>
                <a:schemeClr val="dk1"/>
              </a:solidFill>
              <a:latin typeface="Times New Roman" panose="02020603050405020304" pitchFamily="18" charset="0"/>
              <a:ea typeface="Lato"/>
              <a:cs typeface="Times New Roman" panose="02020603050405020304" pitchFamily="18" charset="0"/>
              <a:sym typeface="Lato"/>
            </a:endParaRPr>
          </a:p>
          <a:p>
            <a:pPr marL="0" lvl="0" indent="0" algn="l" rtl="0">
              <a:spcBef>
                <a:spcPts val="600"/>
              </a:spcBef>
              <a:spcAft>
                <a:spcPts val="0"/>
              </a:spcAft>
              <a:buNone/>
            </a:pPr>
            <a:endParaRPr dirty="0">
              <a:solidFill>
                <a:schemeClr val="dk1"/>
              </a:solidFill>
              <a:latin typeface="Lato"/>
              <a:ea typeface="Lato"/>
              <a:cs typeface="Lato"/>
              <a:sym typeface="Lato"/>
            </a:endParaRPr>
          </a:p>
        </p:txBody>
      </p:sp>
      <p:sp>
        <p:nvSpPr>
          <p:cNvPr id="97" name="Google Shape;97;p1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6" name="Rectangle 2">
            <a:extLst>
              <a:ext uri="{FF2B5EF4-FFF2-40B4-BE49-F238E27FC236}">
                <a16:creationId xmlns:a16="http://schemas.microsoft.com/office/drawing/2014/main" id="{28B86D7A-1B1B-4F55-A02E-7DCB0572038E}"/>
              </a:ext>
            </a:extLst>
          </p:cNvPr>
          <p:cNvSpPr>
            <a:spLocks noChangeArrowheads="1"/>
          </p:cNvSpPr>
          <p:nvPr/>
        </p:nvSpPr>
        <p:spPr bwMode="auto">
          <a:xfrm>
            <a:off x="2481263" y="126841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2" name="Table 1">
            <a:extLst>
              <a:ext uri="{FF2B5EF4-FFF2-40B4-BE49-F238E27FC236}">
                <a16:creationId xmlns:a16="http://schemas.microsoft.com/office/drawing/2014/main" id="{AAE3B3DB-10E2-4847-8DCB-964F659662AF}"/>
              </a:ext>
            </a:extLst>
          </p:cNvPr>
          <p:cNvGraphicFramePr>
            <a:graphicFrameLocks noGrp="1"/>
          </p:cNvGraphicFramePr>
          <p:nvPr>
            <p:extLst>
              <p:ext uri="{D42A27DB-BD31-4B8C-83A1-F6EECF244321}">
                <p14:modId xmlns:p14="http://schemas.microsoft.com/office/powerpoint/2010/main" val="3780772253"/>
              </p:ext>
            </p:extLst>
          </p:nvPr>
        </p:nvGraphicFramePr>
        <p:xfrm>
          <a:off x="246479" y="13063"/>
          <a:ext cx="7473672" cy="5046537"/>
        </p:xfrm>
        <a:graphic>
          <a:graphicData uri="http://schemas.openxmlformats.org/drawingml/2006/table">
            <a:tbl>
              <a:tblPr firstRow="1" firstCol="1" bandRow="1">
                <a:tableStyleId>{C98665B7-6574-423E-A4B5-A6C020D860FF}</a:tableStyleId>
              </a:tblPr>
              <a:tblGrid>
                <a:gridCol w="1478604">
                  <a:extLst>
                    <a:ext uri="{9D8B030D-6E8A-4147-A177-3AD203B41FA5}">
                      <a16:colId xmlns:a16="http://schemas.microsoft.com/office/drawing/2014/main" val="103045940"/>
                    </a:ext>
                  </a:extLst>
                </a:gridCol>
                <a:gridCol w="1478604">
                  <a:extLst>
                    <a:ext uri="{9D8B030D-6E8A-4147-A177-3AD203B41FA5}">
                      <a16:colId xmlns:a16="http://schemas.microsoft.com/office/drawing/2014/main" val="3764249915"/>
                    </a:ext>
                  </a:extLst>
                </a:gridCol>
                <a:gridCol w="1478604">
                  <a:extLst>
                    <a:ext uri="{9D8B030D-6E8A-4147-A177-3AD203B41FA5}">
                      <a16:colId xmlns:a16="http://schemas.microsoft.com/office/drawing/2014/main" val="2555201457"/>
                    </a:ext>
                  </a:extLst>
                </a:gridCol>
                <a:gridCol w="1478604">
                  <a:extLst>
                    <a:ext uri="{9D8B030D-6E8A-4147-A177-3AD203B41FA5}">
                      <a16:colId xmlns:a16="http://schemas.microsoft.com/office/drawing/2014/main" val="2914332498"/>
                    </a:ext>
                  </a:extLst>
                </a:gridCol>
                <a:gridCol w="1559256">
                  <a:extLst>
                    <a:ext uri="{9D8B030D-6E8A-4147-A177-3AD203B41FA5}">
                      <a16:colId xmlns:a16="http://schemas.microsoft.com/office/drawing/2014/main" val="701293891"/>
                    </a:ext>
                  </a:extLst>
                </a:gridCol>
              </a:tblGrid>
              <a:tr h="1365069">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Predicting habitable exoplanets from NASA's Kepler mission data using Machine Learning.</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[Rajeev Misra]</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Used SVM model along with forward feature selection and reverse feature elimination algorithms.</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Initially 2,373 planetary data was used in the ratio of 50:20:30 for training, dev and testing.</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And later model was deployed on whole dataset of 9,564 planets for prediction.</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14 stellar and planetary parameters were used in the model out of 140.</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Although not all of them affect the result but other parameters such as few optical parameters could have been considered.</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With more upcoming space telescope missions as the available data increases so will the efficiency of machine learning models.</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extLst>
                  <a:ext uri="{0D108BD9-81ED-4DB2-BD59-A6C34878D82A}">
                    <a16:rowId xmlns:a16="http://schemas.microsoft.com/office/drawing/2014/main" val="3827038460"/>
                  </a:ext>
                </a:extLst>
              </a:tr>
              <a:tr h="1425934">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CEESA meets machine learning: A Constant Elasticity Earth Similarity Approach to habitability and classification of exoplanets.</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[S. Basak, S. Mathur]</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Developed new model namely CEESA which uses parameters radius, density, surface temperature, escape velocity and eccentricity to calculate the habitability score of exoplanets.</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This model overcame the drawback of ‘0’ values in the dataset by using models like KNN to further optimize the existing models like CD-HPF.</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ANN and fuzzy NN were also experimented.</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No information about dataset provided.</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With increase in available data efficacy of the model will also increase.</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tc>
                <a:extLst>
                  <a:ext uri="{0D108BD9-81ED-4DB2-BD59-A6C34878D82A}">
                    <a16:rowId xmlns:a16="http://schemas.microsoft.com/office/drawing/2014/main" val="3252125104"/>
                  </a:ext>
                </a:extLst>
              </a:tr>
              <a:tr h="1941980">
                <a:tc>
                  <a:txBody>
                    <a:bodyPr/>
                    <a:lstStyle/>
                    <a:p>
                      <a:r>
                        <a:rPr lang="en-IN" sz="10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Habitability classification of exoplanets: a machine learning insight.</a:t>
                      </a:r>
                      <a:endParaRPr lang="en-US" sz="10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p>
                      <a:r>
                        <a:rPr lang="en-IN" sz="10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t>
                      </a:r>
                      <a:endParaRPr lang="en-US" sz="10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p>
                      <a:r>
                        <a:rPr lang="en-IN" sz="10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 Basak, A Mathur]</a:t>
                      </a:r>
                      <a:endParaRPr lang="en-US" sz="1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r>
                        <a:rPr lang="en-IN"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Investigate the existing machine learning algorithms, such as Naive Bayes, Linear Discriminant Analysis, Support Vector Machine, KNN, Decision Tree, Random Forest and XGBoost.</a:t>
                      </a:r>
                      <a:endPar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p>
                      <a:r>
                        <a:rPr lang="en-IN"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Exploration of neural network models like RWNN, GAN and fusion net.</a:t>
                      </a:r>
                      <a:endPar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p>
                      <a:pPr marL="0" marR="0">
                        <a:lnSpc>
                          <a:spcPct val="107000"/>
                        </a:lnSpc>
                        <a:spcBef>
                          <a:spcPts val="0"/>
                        </a:spcBef>
                        <a:spcAft>
                          <a:spcPts val="0"/>
                        </a:spcAft>
                      </a:pP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r>
                        <a:rPr lang="en-IN"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Machine Learning algorithm are investigated on the dataset containing 3,800 data points of extrasolar objects.</a:t>
                      </a:r>
                      <a:endParaRPr lang="en-US"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p>
                      <a:r>
                        <a:rPr lang="en-IN"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And then neural network models are used with activation function used being Leaky RELU.</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tc>
                  <a:txBody>
                    <a:bodyPr/>
                    <a:lstStyle/>
                    <a:p>
                      <a:pPr marL="0" marR="0">
                        <a:lnSpc>
                          <a:spcPct val="107000"/>
                        </a:lnSpc>
                        <a:spcBef>
                          <a:spcPts val="0"/>
                        </a:spcBef>
                        <a:spcAft>
                          <a:spcPts val="0"/>
                        </a:spcAft>
                      </a:pPr>
                      <a:r>
                        <a:rPr lang="en-US" sz="1000" b="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Limited dataset of 3,800 objects from PHL-EC catalogue.</a:t>
                      </a:r>
                    </a:p>
                  </a:txBody>
                  <a:tcPr marL="68580" marR="68580" marT="0" marB="0">
                    <a:solidFill>
                      <a:schemeClr val="bg1">
                        <a:lumMod val="85000"/>
                      </a:schemeClr>
                    </a:solidFill>
                  </a:tcPr>
                </a:tc>
                <a:tc>
                  <a:txBody>
                    <a:bodyPr/>
                    <a:lstStyle/>
                    <a:p>
                      <a:pPr marL="0" marR="0">
                        <a:lnSpc>
                          <a:spcPct val="107000"/>
                        </a:lnSpc>
                        <a:spcBef>
                          <a:spcPts val="0"/>
                        </a:spcBef>
                        <a:spcAft>
                          <a:spcPts val="0"/>
                        </a:spcAft>
                      </a:pPr>
                      <a:r>
                        <a:rPr lang="en-IN" sz="10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As available dataset of these exoplanets increases with more upcoming future missions’ efficiency and working of other algorithms can be tested.</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45003" marR="45003" marT="0" marB="0">
                    <a:solidFill>
                      <a:schemeClr val="bg1">
                        <a:lumMod val="85000"/>
                      </a:schemeClr>
                    </a:solidFill>
                  </a:tcPr>
                </a:tc>
                <a:extLst>
                  <a:ext uri="{0D108BD9-81ED-4DB2-BD59-A6C34878D82A}">
                    <a16:rowId xmlns:a16="http://schemas.microsoft.com/office/drawing/2014/main" val="633604996"/>
                  </a:ext>
                </a:extLst>
              </a:tr>
            </a:tbl>
          </a:graphicData>
        </a:graphic>
      </p:graphicFrame>
    </p:spTree>
    <p:extLst>
      <p:ext uri="{BB962C8B-B14F-4D97-AF65-F5344CB8AC3E}">
        <p14:creationId xmlns:p14="http://schemas.microsoft.com/office/powerpoint/2010/main" val="1807596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graphicFrame>
        <p:nvGraphicFramePr>
          <p:cNvPr id="3" name="Table 2">
            <a:extLst>
              <a:ext uri="{FF2B5EF4-FFF2-40B4-BE49-F238E27FC236}">
                <a16:creationId xmlns:a16="http://schemas.microsoft.com/office/drawing/2014/main" id="{18479732-A124-4103-A0B7-EFB3DE212C9E}"/>
              </a:ext>
            </a:extLst>
          </p:cNvPr>
          <p:cNvGraphicFramePr>
            <a:graphicFrameLocks noGrp="1"/>
          </p:cNvGraphicFramePr>
          <p:nvPr>
            <p:extLst>
              <p:ext uri="{D42A27DB-BD31-4B8C-83A1-F6EECF244321}">
                <p14:modId xmlns:p14="http://schemas.microsoft.com/office/powerpoint/2010/main" val="2245408823"/>
              </p:ext>
            </p:extLst>
          </p:nvPr>
        </p:nvGraphicFramePr>
        <p:xfrm>
          <a:off x="258886" y="255588"/>
          <a:ext cx="7189665" cy="4543934"/>
        </p:xfrm>
        <a:graphic>
          <a:graphicData uri="http://schemas.openxmlformats.org/drawingml/2006/table">
            <a:tbl>
              <a:tblPr firstRow="1" firstCol="1" bandRow="1">
                <a:tableStyleId>{C98665B7-6574-423E-A4B5-A6C020D860FF}</a:tableStyleId>
              </a:tblPr>
              <a:tblGrid>
                <a:gridCol w="1437933">
                  <a:extLst>
                    <a:ext uri="{9D8B030D-6E8A-4147-A177-3AD203B41FA5}">
                      <a16:colId xmlns:a16="http://schemas.microsoft.com/office/drawing/2014/main" val="3106740816"/>
                    </a:ext>
                  </a:extLst>
                </a:gridCol>
                <a:gridCol w="1437933">
                  <a:extLst>
                    <a:ext uri="{9D8B030D-6E8A-4147-A177-3AD203B41FA5}">
                      <a16:colId xmlns:a16="http://schemas.microsoft.com/office/drawing/2014/main" val="4286090871"/>
                    </a:ext>
                  </a:extLst>
                </a:gridCol>
                <a:gridCol w="1437933">
                  <a:extLst>
                    <a:ext uri="{9D8B030D-6E8A-4147-A177-3AD203B41FA5}">
                      <a16:colId xmlns:a16="http://schemas.microsoft.com/office/drawing/2014/main" val="2991295111"/>
                    </a:ext>
                  </a:extLst>
                </a:gridCol>
                <a:gridCol w="1437933">
                  <a:extLst>
                    <a:ext uri="{9D8B030D-6E8A-4147-A177-3AD203B41FA5}">
                      <a16:colId xmlns:a16="http://schemas.microsoft.com/office/drawing/2014/main" val="2266385756"/>
                    </a:ext>
                  </a:extLst>
                </a:gridCol>
                <a:gridCol w="1437933">
                  <a:extLst>
                    <a:ext uri="{9D8B030D-6E8A-4147-A177-3AD203B41FA5}">
                      <a16:colId xmlns:a16="http://schemas.microsoft.com/office/drawing/2014/main" val="3293574314"/>
                    </a:ext>
                  </a:extLst>
                </a:gridCol>
              </a:tblGrid>
              <a:tr h="1821389">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Exoplanet Hunting in Deep Space with Machine Learning.</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[Shivam P Singh]</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The dataset used in this project was obtained from National Aeronautics and Space Administration, "Kepler and K2”.</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Machine learning algorithms used for prediction are KNN, SVM, Linear Discriminant Analysis (LDA), Naïve Bayes, Decision Tree and Random Forest.</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Data collected by NASA’s Kepler mission is being used.</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Data preprocessing and Normalization is used and then SMOTE technique </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Was used to overcome class imbalance.</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And then ML classification models were implemented.</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No information about dataset provided.</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tc>
                <a:tc>
                  <a:txBody>
                    <a:bodyPr/>
                    <a:lstStyle/>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Exoplanet’s data would be present in large number in future. Machine learning would assist us in gathering the existing knowledge about habitability via machine learning model and using it on new data to make the list of habitable planets. More accurate model would be possible when more training data about habitable planets become available.</a:t>
                      </a:r>
                    </a:p>
                    <a:p>
                      <a:pPr marL="0" marR="0">
                        <a:lnSpc>
                          <a:spcPct val="107000"/>
                        </a:lnSpc>
                        <a:spcBef>
                          <a:spcPts val="0"/>
                        </a:spcBef>
                        <a:spcAft>
                          <a:spcPts val="0"/>
                        </a:spcAft>
                      </a:pPr>
                      <a:r>
                        <a:rPr lang="en-US" sz="1000">
                          <a:effectLst/>
                          <a:latin typeface="Times New Roman" panose="02020603050405020304" pitchFamily="18" charset="0"/>
                          <a:cs typeface="Times New Roman" panose="02020603050405020304" pitchFamily="18" charset="0"/>
                        </a:rPr>
                        <a:t> </a:t>
                      </a:r>
                      <a:endParaRPr lang="en-US" sz="1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tc>
                <a:extLst>
                  <a:ext uri="{0D108BD9-81ED-4DB2-BD59-A6C34878D82A}">
                    <a16:rowId xmlns:a16="http://schemas.microsoft.com/office/drawing/2014/main" val="542589152"/>
                  </a:ext>
                </a:extLst>
              </a:tr>
              <a:tr h="1614595">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 convolutional neural network (CNN) based ensemble model for exoplanet detection.</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[Ishaani Priyadarshini]</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Used Ensemble-CNN for exoplanet detection.</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And then compared the result on accuracy, precision, sensitivity and specificity with other machine learning models like Logistic Regression, SVM, Decision Tree, Multilayer Perceptron, Random Forest and CNN.</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NASA’s data collected by different missions comprises of 5,087 data points for training and 570 data points for testing on 3,198 features.</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Features from COL 1 to COL 3197 consist of flux values of each star system over which Ensemble-CNN is applied. </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Dataset 0f about 5,157-star system is used with 3,198 features ranging from FLUX1 to FLUX3197.</a:t>
                      </a:r>
                    </a:p>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Out of 5,157 data points 5,087 are used for training and remaining 570 for testing.</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solidFill>
                      <a:schemeClr val="bg1">
                        <a:lumMod val="85000"/>
                      </a:schemeClr>
                    </a:solidFill>
                  </a:tcPr>
                </a:tc>
                <a:tc>
                  <a:txBody>
                    <a:bodyPr/>
                    <a:lstStyle/>
                    <a:p>
                      <a:pPr marL="0" marR="0">
                        <a:lnSpc>
                          <a:spcPct val="107000"/>
                        </a:lnSpc>
                        <a:spcBef>
                          <a:spcPts val="0"/>
                        </a:spcBef>
                        <a:spcAft>
                          <a:spcPts val="0"/>
                        </a:spcAft>
                      </a:pPr>
                      <a:r>
                        <a:rPr lang="en-US" sz="1000" dirty="0">
                          <a:effectLst/>
                          <a:latin typeface="Times New Roman" panose="02020603050405020304" pitchFamily="18" charset="0"/>
                          <a:cs typeface="Times New Roman" panose="02020603050405020304" pitchFamily="18" charset="0"/>
                        </a:rPr>
                        <a:t>It is not easy to detect light reflected from a planet’s atmosphere. It would be interesting to explore other features and combine them with Artificial Intelligence techniques for exoplanet detection.</a:t>
                      </a:r>
                      <a:endParaRPr lang="en-US" sz="1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0931" marR="30931" marT="0" marB="0">
                    <a:solidFill>
                      <a:schemeClr val="bg1">
                        <a:lumMod val="85000"/>
                      </a:schemeClr>
                    </a:solidFill>
                  </a:tcPr>
                </a:tc>
                <a:extLst>
                  <a:ext uri="{0D108BD9-81ED-4DB2-BD59-A6C34878D82A}">
                    <a16:rowId xmlns:a16="http://schemas.microsoft.com/office/drawing/2014/main" val="3563757178"/>
                  </a:ext>
                </a:extLst>
              </a:tr>
            </a:tbl>
          </a:graphicData>
        </a:graphic>
      </p:graphicFrame>
    </p:spTree>
    <p:extLst>
      <p:ext uri="{BB962C8B-B14F-4D97-AF65-F5344CB8AC3E}">
        <p14:creationId xmlns:p14="http://schemas.microsoft.com/office/powerpoint/2010/main" val="3001410206"/>
      </p:ext>
    </p:extLst>
  </p:cSld>
  <p:clrMapOvr>
    <a:masterClrMapping/>
  </p:clrMapOvr>
</p:sld>
</file>

<file path=ppt/theme/theme1.xml><?xml version="1.0" encoding="utf-8"?>
<a:theme xmlns:a="http://schemas.openxmlformats.org/drawingml/2006/main" name="Antonio template">
  <a:themeElements>
    <a:clrScheme name="Custom 347">
      <a:dk1>
        <a:srgbClr val="677480"/>
      </a:dk1>
      <a:lt1>
        <a:srgbClr val="FFFFFF"/>
      </a:lt1>
      <a:dk2>
        <a:srgbClr val="2185C5"/>
      </a:dk2>
      <a:lt2>
        <a:srgbClr val="DEE2E6"/>
      </a:lt2>
      <a:accent1>
        <a:srgbClr val="2185C5"/>
      </a:accent1>
      <a:accent2>
        <a:srgbClr val="7ECEFD"/>
      </a:accent2>
      <a:accent3>
        <a:srgbClr val="F20253"/>
      </a:accent3>
      <a:accent4>
        <a:srgbClr val="FF9715"/>
      </a:accent4>
      <a:accent5>
        <a:srgbClr val="1C3AA9"/>
      </a:accent5>
      <a:accent6>
        <a:srgbClr val="97ABBC"/>
      </a:accent6>
      <a:hlink>
        <a:srgbClr val="2185C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2267</TotalTime>
  <Words>2673</Words>
  <Application>Microsoft Office PowerPoint</Application>
  <PresentationFormat>On-screen Show (16:9)</PresentationFormat>
  <Paragraphs>302</Paragraphs>
  <Slides>32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Raleway</vt:lpstr>
      <vt:lpstr>Script MT Bold</vt:lpstr>
      <vt:lpstr>Times New Roman</vt:lpstr>
      <vt:lpstr>Calibri</vt:lpstr>
      <vt:lpstr>Lato</vt:lpstr>
      <vt:lpstr>Arial</vt:lpstr>
      <vt:lpstr>Antonio template</vt:lpstr>
      <vt:lpstr> PREDICTING HABITABLE EXOPLANETS IN  DIFFERENT STAR-SYSTEM  USING DEEP LEARNING</vt:lpstr>
      <vt:lpstr>Table of contents:</vt:lpstr>
      <vt:lpstr>1. Motivation :</vt:lpstr>
      <vt:lpstr>2. Objective :</vt:lpstr>
      <vt:lpstr>3. Timeline :</vt:lpstr>
      <vt:lpstr>4. Introduction :</vt:lpstr>
      <vt:lpstr>5. Related Works:</vt:lpstr>
      <vt:lpstr>PowerPoint Presentation</vt:lpstr>
      <vt:lpstr>PowerPoint Presentation</vt:lpstr>
      <vt:lpstr>6. Challenges and research gaps:</vt:lpstr>
      <vt:lpstr>7. Problem formulation:</vt:lpstr>
      <vt:lpstr>8. Expected/proposed solution:</vt:lpstr>
      <vt:lpstr>9. Dataset Description:</vt:lpstr>
      <vt:lpstr>10. Data Pre-processing:</vt:lpstr>
      <vt:lpstr>PowerPoint Presentation</vt:lpstr>
      <vt:lpstr>PowerPoint Presentation</vt:lpstr>
      <vt:lpstr>PowerPoint Presentation</vt:lpstr>
      <vt:lpstr>PowerPoint Presentation</vt:lpstr>
      <vt:lpstr>PowerPoint Presentation</vt:lpstr>
      <vt:lpstr>11. Result: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12. Concluding remarks:</vt:lpstr>
      <vt:lpstr>13.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feature selection model for visual human action recognition</dc:title>
  <cp:lastModifiedBy>Yash Patel</cp:lastModifiedBy>
  <cp:revision>33</cp:revision>
  <dcterms:modified xsi:type="dcterms:W3CDTF">2022-05-10T15:27:50Z</dcterms:modified>
</cp:coreProperties>
</file>